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4" r:id="rId2"/>
  </p:sldMasterIdLst>
  <p:sldIdLst>
    <p:sldId id="306" r:id="rId3"/>
    <p:sldId id="307" r:id="rId4"/>
    <p:sldId id="256" r:id="rId5"/>
    <p:sldId id="264" r:id="rId6"/>
    <p:sldId id="265" r:id="rId7"/>
    <p:sldId id="269" r:id="rId8"/>
    <p:sldId id="270" r:id="rId9"/>
    <p:sldId id="271" r:id="rId10"/>
    <p:sldId id="272" r:id="rId11"/>
    <p:sldId id="274" r:id="rId12"/>
    <p:sldId id="275" r:id="rId13"/>
    <p:sldId id="276" r:id="rId14"/>
    <p:sldId id="277" r:id="rId15"/>
    <p:sldId id="278" r:id="rId16"/>
    <p:sldId id="279" r:id="rId17"/>
    <p:sldId id="273" r:id="rId18"/>
    <p:sldId id="280" r:id="rId19"/>
    <p:sldId id="281" r:id="rId20"/>
    <p:sldId id="308" r:id="rId21"/>
    <p:sldId id="282" r:id="rId22"/>
    <p:sldId id="283" r:id="rId23"/>
    <p:sldId id="284" r:id="rId24"/>
    <p:sldId id="285" r:id="rId25"/>
    <p:sldId id="286" r:id="rId26"/>
    <p:sldId id="287" r:id="rId27"/>
    <p:sldId id="288" r:id="rId28"/>
    <p:sldId id="289" r:id="rId29"/>
    <p:sldId id="290" r:id="rId30"/>
    <p:sldId id="291"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Lst>
  <p:sldSz cx="12192000" cy="6858000"/>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4180FD-EC79-4F58-9950-6FED18306752}" v="1" dt="2022-08-23T19:16:47.21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an manuel arias" userId="ed5efb7e1b0bbb85" providerId="LiveId" clId="{6D4180FD-EC79-4F58-9950-6FED18306752}"/>
    <pc:docChg chg="undo custSel delSld modSld">
      <pc:chgData name="juan manuel arias" userId="ed5efb7e1b0bbb85" providerId="LiveId" clId="{6D4180FD-EC79-4F58-9950-6FED18306752}" dt="2022-08-23T19:24:54.314" v="672" actId="313"/>
      <pc:docMkLst>
        <pc:docMk/>
      </pc:docMkLst>
      <pc:sldChg chg="del">
        <pc:chgData name="juan manuel arias" userId="ed5efb7e1b0bbb85" providerId="LiveId" clId="{6D4180FD-EC79-4F58-9950-6FED18306752}" dt="2022-08-23T18:39:39.431" v="0" actId="2696"/>
        <pc:sldMkLst>
          <pc:docMk/>
          <pc:sldMk cId="1073244566" sldId="257"/>
        </pc:sldMkLst>
      </pc:sldChg>
      <pc:sldChg chg="del">
        <pc:chgData name="juan manuel arias" userId="ed5efb7e1b0bbb85" providerId="LiveId" clId="{6D4180FD-EC79-4F58-9950-6FED18306752}" dt="2022-08-23T18:39:55.171" v="1" actId="2696"/>
        <pc:sldMkLst>
          <pc:docMk/>
          <pc:sldMk cId="3494961202" sldId="258"/>
        </pc:sldMkLst>
      </pc:sldChg>
      <pc:sldChg chg="del">
        <pc:chgData name="juan manuel arias" userId="ed5efb7e1b0bbb85" providerId="LiveId" clId="{6D4180FD-EC79-4F58-9950-6FED18306752}" dt="2022-08-23T18:39:58.736" v="2" actId="2696"/>
        <pc:sldMkLst>
          <pc:docMk/>
          <pc:sldMk cId="3359641619" sldId="259"/>
        </pc:sldMkLst>
      </pc:sldChg>
      <pc:sldChg chg="del">
        <pc:chgData name="juan manuel arias" userId="ed5efb7e1b0bbb85" providerId="LiveId" clId="{6D4180FD-EC79-4F58-9950-6FED18306752}" dt="2022-08-23T18:40:00.367" v="3" actId="2696"/>
        <pc:sldMkLst>
          <pc:docMk/>
          <pc:sldMk cId="2379794705" sldId="260"/>
        </pc:sldMkLst>
      </pc:sldChg>
      <pc:sldChg chg="del">
        <pc:chgData name="juan manuel arias" userId="ed5efb7e1b0bbb85" providerId="LiveId" clId="{6D4180FD-EC79-4F58-9950-6FED18306752}" dt="2022-08-23T18:40:05.182" v="4" actId="2696"/>
        <pc:sldMkLst>
          <pc:docMk/>
          <pc:sldMk cId="3024242568" sldId="261"/>
        </pc:sldMkLst>
      </pc:sldChg>
      <pc:sldChg chg="del">
        <pc:chgData name="juan manuel arias" userId="ed5efb7e1b0bbb85" providerId="LiveId" clId="{6D4180FD-EC79-4F58-9950-6FED18306752}" dt="2022-08-23T18:40:07.429" v="5" actId="2696"/>
        <pc:sldMkLst>
          <pc:docMk/>
          <pc:sldMk cId="4144475546" sldId="262"/>
        </pc:sldMkLst>
      </pc:sldChg>
      <pc:sldChg chg="del">
        <pc:chgData name="juan manuel arias" userId="ed5efb7e1b0bbb85" providerId="LiveId" clId="{6D4180FD-EC79-4F58-9950-6FED18306752}" dt="2022-08-23T18:40:09.549" v="6" actId="2696"/>
        <pc:sldMkLst>
          <pc:docMk/>
          <pc:sldMk cId="3883205249" sldId="263"/>
        </pc:sldMkLst>
      </pc:sldChg>
      <pc:sldChg chg="del">
        <pc:chgData name="juan manuel arias" userId="ed5efb7e1b0bbb85" providerId="LiveId" clId="{6D4180FD-EC79-4F58-9950-6FED18306752}" dt="2022-08-23T18:40:58.019" v="7" actId="2696"/>
        <pc:sldMkLst>
          <pc:docMk/>
          <pc:sldMk cId="1369803247" sldId="266"/>
        </pc:sldMkLst>
      </pc:sldChg>
      <pc:sldChg chg="del">
        <pc:chgData name="juan manuel arias" userId="ed5efb7e1b0bbb85" providerId="LiveId" clId="{6D4180FD-EC79-4F58-9950-6FED18306752}" dt="2022-08-23T18:41:09.107" v="8" actId="2696"/>
        <pc:sldMkLst>
          <pc:docMk/>
          <pc:sldMk cId="1394713799" sldId="267"/>
        </pc:sldMkLst>
      </pc:sldChg>
      <pc:sldChg chg="del">
        <pc:chgData name="juan manuel arias" userId="ed5efb7e1b0bbb85" providerId="LiveId" clId="{6D4180FD-EC79-4F58-9950-6FED18306752}" dt="2022-08-23T18:41:10.560" v="9" actId="2696"/>
        <pc:sldMkLst>
          <pc:docMk/>
          <pc:sldMk cId="1366774278" sldId="268"/>
        </pc:sldMkLst>
      </pc:sldChg>
      <pc:sldChg chg="modSp mod">
        <pc:chgData name="juan manuel arias" userId="ed5efb7e1b0bbb85" providerId="LiveId" clId="{6D4180FD-EC79-4F58-9950-6FED18306752}" dt="2022-08-23T18:42:08.641" v="21" actId="20577"/>
        <pc:sldMkLst>
          <pc:docMk/>
          <pc:sldMk cId="661650052" sldId="272"/>
        </pc:sldMkLst>
        <pc:spChg chg="mod">
          <ac:chgData name="juan manuel arias" userId="ed5efb7e1b0bbb85" providerId="LiveId" clId="{6D4180FD-EC79-4F58-9950-6FED18306752}" dt="2022-08-23T18:42:08.641" v="21" actId="20577"/>
          <ac:spMkLst>
            <pc:docMk/>
            <pc:sldMk cId="661650052" sldId="272"/>
            <ac:spMk id="3" creationId="{00000000-0000-0000-0000-000000000000}"/>
          </ac:spMkLst>
        </pc:spChg>
      </pc:sldChg>
      <pc:sldChg chg="modSp mod">
        <pc:chgData name="juan manuel arias" userId="ed5efb7e1b0bbb85" providerId="LiveId" clId="{6D4180FD-EC79-4F58-9950-6FED18306752}" dt="2022-08-23T18:47:48.620" v="52" actId="113"/>
        <pc:sldMkLst>
          <pc:docMk/>
          <pc:sldMk cId="1829487947" sldId="273"/>
        </pc:sldMkLst>
        <pc:spChg chg="mod">
          <ac:chgData name="juan manuel arias" userId="ed5efb7e1b0bbb85" providerId="LiveId" clId="{6D4180FD-EC79-4F58-9950-6FED18306752}" dt="2022-08-23T18:47:48.620" v="52" actId="113"/>
          <ac:spMkLst>
            <pc:docMk/>
            <pc:sldMk cId="1829487947" sldId="273"/>
            <ac:spMk id="3" creationId="{00000000-0000-0000-0000-000000000000}"/>
          </ac:spMkLst>
        </pc:spChg>
      </pc:sldChg>
      <pc:sldChg chg="modSp mod">
        <pc:chgData name="juan manuel arias" userId="ed5efb7e1b0bbb85" providerId="LiveId" clId="{6D4180FD-EC79-4F58-9950-6FED18306752}" dt="2022-08-23T18:42:55.700" v="22" actId="21"/>
        <pc:sldMkLst>
          <pc:docMk/>
          <pc:sldMk cId="3157974834" sldId="274"/>
        </pc:sldMkLst>
        <pc:spChg chg="mod">
          <ac:chgData name="juan manuel arias" userId="ed5efb7e1b0bbb85" providerId="LiveId" clId="{6D4180FD-EC79-4F58-9950-6FED18306752}" dt="2022-08-23T18:42:55.700" v="22" actId="21"/>
          <ac:spMkLst>
            <pc:docMk/>
            <pc:sldMk cId="3157974834" sldId="274"/>
            <ac:spMk id="3" creationId="{00000000-0000-0000-0000-000000000000}"/>
          </ac:spMkLst>
        </pc:spChg>
      </pc:sldChg>
      <pc:sldChg chg="modSp mod">
        <pc:chgData name="juan manuel arias" userId="ed5efb7e1b0bbb85" providerId="LiveId" clId="{6D4180FD-EC79-4F58-9950-6FED18306752}" dt="2022-08-23T18:43:32.554" v="23" actId="21"/>
        <pc:sldMkLst>
          <pc:docMk/>
          <pc:sldMk cId="3609137809" sldId="275"/>
        </pc:sldMkLst>
        <pc:spChg chg="mod">
          <ac:chgData name="juan manuel arias" userId="ed5efb7e1b0bbb85" providerId="LiveId" clId="{6D4180FD-EC79-4F58-9950-6FED18306752}" dt="2022-08-23T18:43:32.554" v="23" actId="21"/>
          <ac:spMkLst>
            <pc:docMk/>
            <pc:sldMk cId="3609137809" sldId="275"/>
            <ac:spMk id="3" creationId="{00000000-0000-0000-0000-000000000000}"/>
          </ac:spMkLst>
        </pc:spChg>
      </pc:sldChg>
      <pc:sldChg chg="modSp mod">
        <pc:chgData name="juan manuel arias" userId="ed5efb7e1b0bbb85" providerId="LiveId" clId="{6D4180FD-EC79-4F58-9950-6FED18306752}" dt="2022-08-23T18:44:38.508" v="29" actId="20577"/>
        <pc:sldMkLst>
          <pc:docMk/>
          <pc:sldMk cId="3524734044" sldId="277"/>
        </pc:sldMkLst>
        <pc:spChg chg="mod">
          <ac:chgData name="juan manuel arias" userId="ed5efb7e1b0bbb85" providerId="LiveId" clId="{6D4180FD-EC79-4F58-9950-6FED18306752}" dt="2022-08-23T18:44:38.508" v="29" actId="20577"/>
          <ac:spMkLst>
            <pc:docMk/>
            <pc:sldMk cId="3524734044" sldId="277"/>
            <ac:spMk id="3" creationId="{00000000-0000-0000-0000-000000000000}"/>
          </ac:spMkLst>
        </pc:spChg>
      </pc:sldChg>
      <pc:sldChg chg="modSp mod">
        <pc:chgData name="juan manuel arias" userId="ed5efb7e1b0bbb85" providerId="LiveId" clId="{6D4180FD-EC79-4F58-9950-6FED18306752}" dt="2022-08-23T18:45:37.756" v="46" actId="20577"/>
        <pc:sldMkLst>
          <pc:docMk/>
          <pc:sldMk cId="3921795476" sldId="278"/>
        </pc:sldMkLst>
        <pc:spChg chg="mod">
          <ac:chgData name="juan manuel arias" userId="ed5efb7e1b0bbb85" providerId="LiveId" clId="{6D4180FD-EC79-4F58-9950-6FED18306752}" dt="2022-08-23T18:45:37.756" v="46" actId="20577"/>
          <ac:spMkLst>
            <pc:docMk/>
            <pc:sldMk cId="3921795476" sldId="278"/>
            <ac:spMk id="3" creationId="{00000000-0000-0000-0000-000000000000}"/>
          </ac:spMkLst>
        </pc:spChg>
      </pc:sldChg>
      <pc:sldChg chg="modSp mod">
        <pc:chgData name="juan manuel arias" userId="ed5efb7e1b0bbb85" providerId="LiveId" clId="{6D4180FD-EC79-4F58-9950-6FED18306752}" dt="2022-08-23T18:46:52.702" v="50" actId="21"/>
        <pc:sldMkLst>
          <pc:docMk/>
          <pc:sldMk cId="1680564485" sldId="279"/>
        </pc:sldMkLst>
        <pc:spChg chg="mod">
          <ac:chgData name="juan manuel arias" userId="ed5efb7e1b0bbb85" providerId="LiveId" clId="{6D4180FD-EC79-4F58-9950-6FED18306752}" dt="2022-08-23T18:46:52.702" v="50" actId="21"/>
          <ac:spMkLst>
            <pc:docMk/>
            <pc:sldMk cId="1680564485" sldId="279"/>
            <ac:spMk id="3" creationId="{00000000-0000-0000-0000-000000000000}"/>
          </ac:spMkLst>
        </pc:spChg>
      </pc:sldChg>
      <pc:sldChg chg="modSp mod">
        <pc:chgData name="juan manuel arias" userId="ed5efb7e1b0bbb85" providerId="LiveId" clId="{6D4180FD-EC79-4F58-9950-6FED18306752}" dt="2022-08-23T18:49:07.900" v="59" actId="207"/>
        <pc:sldMkLst>
          <pc:docMk/>
          <pc:sldMk cId="4127683059" sldId="280"/>
        </pc:sldMkLst>
        <pc:spChg chg="mod">
          <ac:chgData name="juan manuel arias" userId="ed5efb7e1b0bbb85" providerId="LiveId" clId="{6D4180FD-EC79-4F58-9950-6FED18306752}" dt="2022-08-23T18:49:07.900" v="59" actId="207"/>
          <ac:spMkLst>
            <pc:docMk/>
            <pc:sldMk cId="4127683059" sldId="280"/>
            <ac:spMk id="3" creationId="{00000000-0000-0000-0000-000000000000}"/>
          </ac:spMkLst>
        </pc:spChg>
      </pc:sldChg>
      <pc:sldChg chg="modSp mod">
        <pc:chgData name="juan manuel arias" userId="ed5efb7e1b0bbb85" providerId="LiveId" clId="{6D4180FD-EC79-4F58-9950-6FED18306752}" dt="2022-08-23T19:02:52.855" v="60" actId="123"/>
        <pc:sldMkLst>
          <pc:docMk/>
          <pc:sldMk cId="3741452196" sldId="282"/>
        </pc:sldMkLst>
        <pc:spChg chg="mod">
          <ac:chgData name="juan manuel arias" userId="ed5efb7e1b0bbb85" providerId="LiveId" clId="{6D4180FD-EC79-4F58-9950-6FED18306752}" dt="2022-08-23T19:02:52.855" v="60" actId="123"/>
          <ac:spMkLst>
            <pc:docMk/>
            <pc:sldMk cId="3741452196" sldId="282"/>
            <ac:spMk id="3" creationId="{00000000-0000-0000-0000-000000000000}"/>
          </ac:spMkLst>
        </pc:spChg>
      </pc:sldChg>
      <pc:sldChg chg="modSp mod">
        <pc:chgData name="juan manuel arias" userId="ed5efb7e1b0bbb85" providerId="LiveId" clId="{6D4180FD-EC79-4F58-9950-6FED18306752}" dt="2022-08-23T19:05:00.191" v="61" actId="123"/>
        <pc:sldMkLst>
          <pc:docMk/>
          <pc:sldMk cId="202960947" sldId="285"/>
        </pc:sldMkLst>
        <pc:spChg chg="mod">
          <ac:chgData name="juan manuel arias" userId="ed5efb7e1b0bbb85" providerId="LiveId" clId="{6D4180FD-EC79-4F58-9950-6FED18306752}" dt="2022-08-23T19:05:00.191" v="61" actId="123"/>
          <ac:spMkLst>
            <pc:docMk/>
            <pc:sldMk cId="202960947" sldId="285"/>
            <ac:spMk id="3" creationId="{00000000-0000-0000-0000-000000000000}"/>
          </ac:spMkLst>
        </pc:spChg>
      </pc:sldChg>
      <pc:sldChg chg="modSp mod">
        <pc:chgData name="juan manuel arias" userId="ed5efb7e1b0bbb85" providerId="LiveId" clId="{6D4180FD-EC79-4F58-9950-6FED18306752}" dt="2022-08-23T19:06:37.264" v="89" actId="20577"/>
        <pc:sldMkLst>
          <pc:docMk/>
          <pc:sldMk cId="2782211890" sldId="287"/>
        </pc:sldMkLst>
        <pc:spChg chg="mod">
          <ac:chgData name="juan manuel arias" userId="ed5efb7e1b0bbb85" providerId="LiveId" clId="{6D4180FD-EC79-4F58-9950-6FED18306752}" dt="2022-08-23T19:06:37.264" v="89" actId="20577"/>
          <ac:spMkLst>
            <pc:docMk/>
            <pc:sldMk cId="2782211890" sldId="287"/>
            <ac:spMk id="3" creationId="{00000000-0000-0000-0000-000000000000}"/>
          </ac:spMkLst>
        </pc:spChg>
      </pc:sldChg>
      <pc:sldChg chg="modSp mod">
        <pc:chgData name="juan manuel arias" userId="ed5efb7e1b0bbb85" providerId="LiveId" clId="{6D4180FD-EC79-4F58-9950-6FED18306752}" dt="2022-08-23T19:07:14.501" v="90" actId="123"/>
        <pc:sldMkLst>
          <pc:docMk/>
          <pc:sldMk cId="231410447" sldId="288"/>
        </pc:sldMkLst>
        <pc:spChg chg="mod">
          <ac:chgData name="juan manuel arias" userId="ed5efb7e1b0bbb85" providerId="LiveId" clId="{6D4180FD-EC79-4F58-9950-6FED18306752}" dt="2022-08-23T19:07:14.501" v="90" actId="123"/>
          <ac:spMkLst>
            <pc:docMk/>
            <pc:sldMk cId="231410447" sldId="288"/>
            <ac:spMk id="3" creationId="{00000000-0000-0000-0000-000000000000}"/>
          </ac:spMkLst>
        </pc:spChg>
      </pc:sldChg>
      <pc:sldChg chg="modSp mod">
        <pc:chgData name="juan manuel arias" userId="ed5efb7e1b0bbb85" providerId="LiveId" clId="{6D4180FD-EC79-4F58-9950-6FED18306752}" dt="2022-08-23T19:08:33.720" v="95" actId="5793"/>
        <pc:sldMkLst>
          <pc:docMk/>
          <pc:sldMk cId="2233986990" sldId="291"/>
        </pc:sldMkLst>
        <pc:spChg chg="mod">
          <ac:chgData name="juan manuel arias" userId="ed5efb7e1b0bbb85" providerId="LiveId" clId="{6D4180FD-EC79-4F58-9950-6FED18306752}" dt="2022-08-23T19:08:33.720" v="95" actId="5793"/>
          <ac:spMkLst>
            <pc:docMk/>
            <pc:sldMk cId="2233986990" sldId="291"/>
            <ac:spMk id="3" creationId="{00000000-0000-0000-0000-000000000000}"/>
          </ac:spMkLst>
        </pc:spChg>
      </pc:sldChg>
      <pc:sldChg chg="modSp del mod">
        <pc:chgData name="juan manuel arias" userId="ed5efb7e1b0bbb85" providerId="LiveId" clId="{6D4180FD-EC79-4F58-9950-6FED18306752}" dt="2022-08-23T19:09:34.383" v="97" actId="2696"/>
        <pc:sldMkLst>
          <pc:docMk/>
          <pc:sldMk cId="1257907119" sldId="292"/>
        </pc:sldMkLst>
        <pc:spChg chg="mod">
          <ac:chgData name="juan manuel arias" userId="ed5efb7e1b0bbb85" providerId="LiveId" clId="{6D4180FD-EC79-4F58-9950-6FED18306752}" dt="2022-08-23T19:08:56.125" v="96" actId="123"/>
          <ac:spMkLst>
            <pc:docMk/>
            <pc:sldMk cId="1257907119" sldId="292"/>
            <ac:spMk id="3" creationId="{00000000-0000-0000-0000-000000000000}"/>
          </ac:spMkLst>
        </pc:spChg>
      </pc:sldChg>
      <pc:sldChg chg="modSp mod">
        <pc:chgData name="juan manuel arias" userId="ed5efb7e1b0bbb85" providerId="LiveId" clId="{6D4180FD-EC79-4F58-9950-6FED18306752}" dt="2022-08-23T19:09:59.915" v="98" actId="123"/>
        <pc:sldMkLst>
          <pc:docMk/>
          <pc:sldMk cId="720396546" sldId="294"/>
        </pc:sldMkLst>
        <pc:spChg chg="mod">
          <ac:chgData name="juan manuel arias" userId="ed5efb7e1b0bbb85" providerId="LiveId" clId="{6D4180FD-EC79-4F58-9950-6FED18306752}" dt="2022-08-23T19:09:59.915" v="98" actId="123"/>
          <ac:spMkLst>
            <pc:docMk/>
            <pc:sldMk cId="720396546" sldId="294"/>
            <ac:spMk id="3" creationId="{00000000-0000-0000-0000-000000000000}"/>
          </ac:spMkLst>
        </pc:spChg>
      </pc:sldChg>
      <pc:sldChg chg="modSp mod">
        <pc:chgData name="juan manuel arias" userId="ed5efb7e1b0bbb85" providerId="LiveId" clId="{6D4180FD-EC79-4F58-9950-6FED18306752}" dt="2022-08-23T19:11:35.024" v="117" actId="14100"/>
        <pc:sldMkLst>
          <pc:docMk/>
          <pc:sldMk cId="1044518986" sldId="296"/>
        </pc:sldMkLst>
        <pc:spChg chg="mod">
          <ac:chgData name="juan manuel arias" userId="ed5efb7e1b0bbb85" providerId="LiveId" clId="{6D4180FD-EC79-4F58-9950-6FED18306752}" dt="2022-08-23T19:11:35.024" v="117" actId="14100"/>
          <ac:spMkLst>
            <pc:docMk/>
            <pc:sldMk cId="1044518986" sldId="296"/>
            <ac:spMk id="3" creationId="{00000000-0000-0000-0000-000000000000}"/>
          </ac:spMkLst>
        </pc:spChg>
      </pc:sldChg>
      <pc:sldChg chg="modSp mod">
        <pc:chgData name="juan manuel arias" userId="ed5efb7e1b0bbb85" providerId="LiveId" clId="{6D4180FD-EC79-4F58-9950-6FED18306752}" dt="2022-08-23T19:12:11.829" v="119" actId="123"/>
        <pc:sldMkLst>
          <pc:docMk/>
          <pc:sldMk cId="1893865741" sldId="297"/>
        </pc:sldMkLst>
        <pc:spChg chg="mod">
          <ac:chgData name="juan manuel arias" userId="ed5efb7e1b0bbb85" providerId="LiveId" clId="{6D4180FD-EC79-4F58-9950-6FED18306752}" dt="2022-08-23T19:12:11.829" v="119" actId="123"/>
          <ac:spMkLst>
            <pc:docMk/>
            <pc:sldMk cId="1893865741" sldId="297"/>
            <ac:spMk id="3" creationId="{00000000-0000-0000-0000-000000000000}"/>
          </ac:spMkLst>
        </pc:spChg>
      </pc:sldChg>
      <pc:sldChg chg="modSp mod">
        <pc:chgData name="juan manuel arias" userId="ed5efb7e1b0bbb85" providerId="LiveId" clId="{6D4180FD-EC79-4F58-9950-6FED18306752}" dt="2022-08-23T19:12:36.130" v="120" actId="123"/>
        <pc:sldMkLst>
          <pc:docMk/>
          <pc:sldMk cId="2446441076" sldId="298"/>
        </pc:sldMkLst>
        <pc:spChg chg="mod">
          <ac:chgData name="juan manuel arias" userId="ed5efb7e1b0bbb85" providerId="LiveId" clId="{6D4180FD-EC79-4F58-9950-6FED18306752}" dt="2022-08-23T19:12:36.130" v="120" actId="123"/>
          <ac:spMkLst>
            <pc:docMk/>
            <pc:sldMk cId="2446441076" sldId="298"/>
            <ac:spMk id="3" creationId="{00000000-0000-0000-0000-000000000000}"/>
          </ac:spMkLst>
        </pc:spChg>
      </pc:sldChg>
      <pc:sldChg chg="modSp mod">
        <pc:chgData name="juan manuel arias" userId="ed5efb7e1b0bbb85" providerId="LiveId" clId="{6D4180FD-EC79-4F58-9950-6FED18306752}" dt="2022-08-23T19:14:10.410" v="142" actId="123"/>
        <pc:sldMkLst>
          <pc:docMk/>
          <pc:sldMk cId="3544342208" sldId="299"/>
        </pc:sldMkLst>
        <pc:spChg chg="mod">
          <ac:chgData name="juan manuel arias" userId="ed5efb7e1b0bbb85" providerId="LiveId" clId="{6D4180FD-EC79-4F58-9950-6FED18306752}" dt="2022-08-23T19:14:10.410" v="142" actId="123"/>
          <ac:spMkLst>
            <pc:docMk/>
            <pc:sldMk cId="3544342208" sldId="299"/>
            <ac:spMk id="3" creationId="{00000000-0000-0000-0000-000000000000}"/>
          </ac:spMkLst>
        </pc:spChg>
      </pc:sldChg>
      <pc:sldChg chg="modSp mod">
        <pc:chgData name="juan manuel arias" userId="ed5efb7e1b0bbb85" providerId="LiveId" clId="{6D4180FD-EC79-4F58-9950-6FED18306752}" dt="2022-08-23T19:14:36.644" v="144" actId="113"/>
        <pc:sldMkLst>
          <pc:docMk/>
          <pc:sldMk cId="508471538" sldId="300"/>
        </pc:sldMkLst>
        <pc:spChg chg="mod">
          <ac:chgData name="juan manuel arias" userId="ed5efb7e1b0bbb85" providerId="LiveId" clId="{6D4180FD-EC79-4F58-9950-6FED18306752}" dt="2022-08-23T19:14:36.644" v="144" actId="113"/>
          <ac:spMkLst>
            <pc:docMk/>
            <pc:sldMk cId="508471538" sldId="300"/>
            <ac:spMk id="3" creationId="{00000000-0000-0000-0000-000000000000}"/>
          </ac:spMkLst>
        </pc:spChg>
      </pc:sldChg>
      <pc:sldChg chg="modSp mod">
        <pc:chgData name="juan manuel arias" userId="ed5efb7e1b0bbb85" providerId="LiveId" clId="{6D4180FD-EC79-4F58-9950-6FED18306752}" dt="2022-08-23T19:15:54.148" v="149" actId="123"/>
        <pc:sldMkLst>
          <pc:docMk/>
          <pc:sldMk cId="1822348407" sldId="301"/>
        </pc:sldMkLst>
        <pc:spChg chg="mod">
          <ac:chgData name="juan manuel arias" userId="ed5efb7e1b0bbb85" providerId="LiveId" clId="{6D4180FD-EC79-4F58-9950-6FED18306752}" dt="2022-08-23T19:15:54.148" v="149" actId="123"/>
          <ac:spMkLst>
            <pc:docMk/>
            <pc:sldMk cId="1822348407" sldId="301"/>
            <ac:spMk id="3" creationId="{00000000-0000-0000-0000-000000000000}"/>
          </ac:spMkLst>
        </pc:spChg>
      </pc:sldChg>
      <pc:sldChg chg="modSp mod">
        <pc:chgData name="juan manuel arias" userId="ed5efb7e1b0bbb85" providerId="LiveId" clId="{6D4180FD-EC79-4F58-9950-6FED18306752}" dt="2022-08-23T19:24:54.314" v="672" actId="313"/>
        <pc:sldMkLst>
          <pc:docMk/>
          <pc:sldMk cId="3253596095" sldId="305"/>
        </pc:sldMkLst>
        <pc:graphicFrameChg chg="mod modGraphic">
          <ac:chgData name="juan manuel arias" userId="ed5efb7e1b0bbb85" providerId="LiveId" clId="{6D4180FD-EC79-4F58-9950-6FED18306752}" dt="2022-08-23T19:24:54.314" v="672" actId="313"/>
          <ac:graphicFrameMkLst>
            <pc:docMk/>
            <pc:sldMk cId="3253596095" sldId="305"/>
            <ac:graphicFrameMk id="4" creationId="{00000000-0000-0000-0000-000000000000}"/>
          </ac:graphicFrameMkLst>
        </pc:graphicFrameChg>
      </pc:sldChg>
      <pc:sldChg chg="del">
        <pc:chgData name="juan manuel arias" userId="ed5efb7e1b0bbb85" providerId="LiveId" clId="{6D4180FD-EC79-4F58-9950-6FED18306752}" dt="2022-08-23T18:47:22.937" v="51" actId="2696"/>
        <pc:sldMkLst>
          <pc:docMk/>
          <pc:sldMk cId="2788831154" sldId="30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A026FB17-61E4-4C92-8515-1FC846C74C51}" type="datetimeFigureOut">
              <a:rPr lang="es-MX" smtClean="0"/>
              <a:t>29/11/2023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4E7D8EA-40F1-4747-A556-AE7F513149D2}" type="slidenum">
              <a:rPr lang="es-MX" smtClean="0"/>
              <a:t>‹Nº›</a:t>
            </a:fld>
            <a:endParaRPr lang="es-MX"/>
          </a:p>
        </p:txBody>
      </p:sp>
    </p:spTree>
    <p:extLst>
      <p:ext uri="{BB962C8B-B14F-4D97-AF65-F5344CB8AC3E}">
        <p14:creationId xmlns:p14="http://schemas.microsoft.com/office/powerpoint/2010/main" val="1004368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A026FB17-61E4-4C92-8515-1FC846C74C51}" type="datetimeFigureOut">
              <a:rPr lang="es-MX" smtClean="0"/>
              <a:t>29/11/2023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4E7D8EA-40F1-4747-A556-AE7F513149D2}" type="slidenum">
              <a:rPr lang="es-MX" smtClean="0"/>
              <a:t>‹Nº›</a:t>
            </a:fld>
            <a:endParaRPr lang="es-MX"/>
          </a:p>
        </p:txBody>
      </p:sp>
    </p:spTree>
    <p:extLst>
      <p:ext uri="{BB962C8B-B14F-4D97-AF65-F5344CB8AC3E}">
        <p14:creationId xmlns:p14="http://schemas.microsoft.com/office/powerpoint/2010/main" val="201686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A026FB17-61E4-4C92-8515-1FC846C74C51}" type="datetimeFigureOut">
              <a:rPr lang="es-MX" smtClean="0"/>
              <a:t>29/11/2023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4E7D8EA-40F1-4747-A556-AE7F513149D2}" type="slidenum">
              <a:rPr lang="es-MX" smtClean="0"/>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10337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A026FB17-61E4-4C92-8515-1FC846C74C51}" type="datetimeFigureOut">
              <a:rPr lang="es-MX" smtClean="0"/>
              <a:t>29/11/2023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4E7D8EA-40F1-4747-A556-AE7F513149D2}" type="slidenum">
              <a:rPr lang="es-MX" smtClean="0"/>
              <a:t>‹Nº›</a:t>
            </a:fld>
            <a:endParaRPr lang="es-MX"/>
          </a:p>
        </p:txBody>
      </p:sp>
    </p:spTree>
    <p:extLst>
      <p:ext uri="{BB962C8B-B14F-4D97-AF65-F5344CB8AC3E}">
        <p14:creationId xmlns:p14="http://schemas.microsoft.com/office/powerpoint/2010/main" val="1363292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A026FB17-61E4-4C92-8515-1FC846C74C51}" type="datetimeFigureOut">
              <a:rPr lang="es-MX" smtClean="0"/>
              <a:t>29/11/2023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4E7D8EA-40F1-4747-A556-AE7F513149D2}" type="slidenum">
              <a:rPr lang="es-MX" smtClean="0"/>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11019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A026FB17-61E4-4C92-8515-1FC846C74C51}" type="datetimeFigureOut">
              <a:rPr lang="es-MX" smtClean="0"/>
              <a:t>29/11/2023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4E7D8EA-40F1-4747-A556-AE7F513149D2}" type="slidenum">
              <a:rPr lang="es-MX" smtClean="0"/>
              <a:t>‹Nº›</a:t>
            </a:fld>
            <a:endParaRPr lang="es-MX"/>
          </a:p>
        </p:txBody>
      </p:sp>
    </p:spTree>
    <p:extLst>
      <p:ext uri="{BB962C8B-B14F-4D97-AF65-F5344CB8AC3E}">
        <p14:creationId xmlns:p14="http://schemas.microsoft.com/office/powerpoint/2010/main" val="3822913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026FB17-61E4-4C92-8515-1FC846C74C51}" type="datetimeFigureOut">
              <a:rPr lang="es-MX" smtClean="0"/>
              <a:t>29/11/2023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4E7D8EA-40F1-4747-A556-AE7F513149D2}" type="slidenum">
              <a:rPr lang="es-MX" smtClean="0"/>
              <a:t>‹Nº›</a:t>
            </a:fld>
            <a:endParaRPr lang="es-MX"/>
          </a:p>
        </p:txBody>
      </p:sp>
    </p:spTree>
    <p:extLst>
      <p:ext uri="{BB962C8B-B14F-4D97-AF65-F5344CB8AC3E}">
        <p14:creationId xmlns:p14="http://schemas.microsoft.com/office/powerpoint/2010/main" val="837796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026FB17-61E4-4C92-8515-1FC846C74C51}" type="datetimeFigureOut">
              <a:rPr lang="es-MX" smtClean="0"/>
              <a:t>29/11/2023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4E7D8EA-40F1-4747-A556-AE7F513149D2}" type="slidenum">
              <a:rPr lang="es-MX" smtClean="0"/>
              <a:t>‹Nº›</a:t>
            </a:fld>
            <a:endParaRPr lang="es-MX"/>
          </a:p>
        </p:txBody>
      </p:sp>
    </p:spTree>
    <p:extLst>
      <p:ext uri="{BB962C8B-B14F-4D97-AF65-F5344CB8AC3E}">
        <p14:creationId xmlns:p14="http://schemas.microsoft.com/office/powerpoint/2010/main" val="2864246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3AF62650-AD4C-4DC6-B9A5-387DE9196C3D}" type="datetime1">
              <a:rPr lang="es-MX" smtClean="0">
                <a:solidFill>
                  <a:prstClr val="black">
                    <a:tint val="75000"/>
                  </a:prstClr>
                </a:solidFill>
              </a:rPr>
              <a:pPr/>
              <a:t>29/11/2023</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E7D8EA-40F1-4747-A556-AE7F513149D2}" type="slidenum">
              <a:rPr lang="es-MX" smtClean="0">
                <a:solidFill>
                  <a:srgbClr val="5FCBEF"/>
                </a:solidFill>
              </a:rPr>
              <a:pPr/>
              <a:t>‹Nº›</a:t>
            </a:fld>
            <a:endParaRPr lang="es-MX">
              <a:solidFill>
                <a:srgbClr val="5FCBEF"/>
              </a:solidFill>
            </a:endParaRPr>
          </a:p>
        </p:txBody>
      </p:sp>
    </p:spTree>
    <p:extLst>
      <p:ext uri="{BB962C8B-B14F-4D97-AF65-F5344CB8AC3E}">
        <p14:creationId xmlns:p14="http://schemas.microsoft.com/office/powerpoint/2010/main" val="175351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FF6DB8A-47E8-44D4-AD62-A7065E12CDBE}" type="datetime1">
              <a:rPr lang="es-MX" smtClean="0">
                <a:solidFill>
                  <a:prstClr val="black">
                    <a:tint val="75000"/>
                  </a:prstClr>
                </a:solidFill>
              </a:rPr>
              <a:pPr/>
              <a:t>29/11/2023</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E7D8EA-40F1-4747-A556-AE7F513149D2}" type="slidenum">
              <a:rPr lang="es-MX" smtClean="0">
                <a:solidFill>
                  <a:srgbClr val="5FCBEF"/>
                </a:solidFill>
              </a:rPr>
              <a:pPr/>
              <a:t>‹Nº›</a:t>
            </a:fld>
            <a:endParaRPr lang="es-MX">
              <a:solidFill>
                <a:srgbClr val="5FCBEF"/>
              </a:solidFill>
            </a:endParaRPr>
          </a:p>
        </p:txBody>
      </p:sp>
    </p:spTree>
    <p:extLst>
      <p:ext uri="{BB962C8B-B14F-4D97-AF65-F5344CB8AC3E}">
        <p14:creationId xmlns:p14="http://schemas.microsoft.com/office/powerpoint/2010/main" val="337182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52E2CBE6-2580-4DAC-964F-027F06D19E7A}" type="datetime1">
              <a:rPr lang="es-MX" smtClean="0">
                <a:solidFill>
                  <a:prstClr val="black">
                    <a:tint val="75000"/>
                  </a:prstClr>
                </a:solidFill>
              </a:rPr>
              <a:pPr/>
              <a:t>29/11/2023</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E7D8EA-40F1-4747-A556-AE7F513149D2}" type="slidenum">
              <a:rPr lang="es-MX" smtClean="0">
                <a:solidFill>
                  <a:srgbClr val="5FCBEF"/>
                </a:solidFill>
              </a:rPr>
              <a:pPr/>
              <a:t>‹Nº›</a:t>
            </a:fld>
            <a:endParaRPr lang="es-MX">
              <a:solidFill>
                <a:srgbClr val="5FCBEF"/>
              </a:solidFill>
            </a:endParaRPr>
          </a:p>
        </p:txBody>
      </p:sp>
    </p:spTree>
    <p:extLst>
      <p:ext uri="{BB962C8B-B14F-4D97-AF65-F5344CB8AC3E}">
        <p14:creationId xmlns:p14="http://schemas.microsoft.com/office/powerpoint/2010/main" val="2899383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026FB17-61E4-4C92-8515-1FC846C74C51}" type="datetimeFigureOut">
              <a:rPr lang="es-MX" smtClean="0"/>
              <a:t>29/11/2023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4E7D8EA-40F1-4747-A556-AE7F513149D2}" type="slidenum">
              <a:rPr lang="es-MX" smtClean="0"/>
              <a:t>‹Nº›</a:t>
            </a:fld>
            <a:endParaRPr lang="es-MX"/>
          </a:p>
        </p:txBody>
      </p:sp>
    </p:spTree>
    <p:extLst>
      <p:ext uri="{BB962C8B-B14F-4D97-AF65-F5344CB8AC3E}">
        <p14:creationId xmlns:p14="http://schemas.microsoft.com/office/powerpoint/2010/main" val="3404849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4621859-6F5A-46B9-A02B-368868091140}" type="datetime1">
              <a:rPr lang="es-MX" smtClean="0">
                <a:solidFill>
                  <a:prstClr val="black">
                    <a:tint val="75000"/>
                  </a:prstClr>
                </a:solidFill>
              </a:rPr>
              <a:pPr/>
              <a:t>29/11/2023</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E7D8EA-40F1-4747-A556-AE7F513149D2}" type="slidenum">
              <a:rPr lang="es-MX" smtClean="0">
                <a:solidFill>
                  <a:srgbClr val="5FCBEF"/>
                </a:solidFill>
              </a:rPr>
              <a:pPr/>
              <a:t>‹Nº›</a:t>
            </a:fld>
            <a:endParaRPr lang="es-MX">
              <a:solidFill>
                <a:srgbClr val="5FCBEF"/>
              </a:solidFill>
            </a:endParaRPr>
          </a:p>
        </p:txBody>
      </p:sp>
    </p:spTree>
    <p:extLst>
      <p:ext uri="{BB962C8B-B14F-4D97-AF65-F5344CB8AC3E}">
        <p14:creationId xmlns:p14="http://schemas.microsoft.com/office/powerpoint/2010/main" val="2519391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1C432A0-C392-4393-AAB7-8A396A1E3D85}" type="datetime1">
              <a:rPr lang="es-MX" smtClean="0">
                <a:solidFill>
                  <a:prstClr val="black">
                    <a:tint val="75000"/>
                  </a:prstClr>
                </a:solidFill>
              </a:rPr>
              <a:pPr/>
              <a:t>29/11/2023</a:t>
            </a:fld>
            <a:endParaRPr lang="es-MX">
              <a:solidFill>
                <a:prstClr val="black">
                  <a:tint val="75000"/>
                </a:prstClr>
              </a:solidFill>
            </a:endParaRPr>
          </a:p>
        </p:txBody>
      </p:sp>
      <p:sp>
        <p:nvSpPr>
          <p:cNvPr id="8" name="Footer Placeholder 7"/>
          <p:cNvSpPr>
            <a:spLocks noGrp="1"/>
          </p:cNvSpPr>
          <p:nvPr>
            <p:ph type="ftr" sz="quarter" idx="11"/>
          </p:nvPr>
        </p:nvSpPr>
        <p:spPr/>
        <p:txBody>
          <a:bodyPr/>
          <a:lstStyle/>
          <a:p>
            <a:endParaRPr lang="es-MX"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4E7D8EA-40F1-4747-A556-AE7F513149D2}" type="slidenum">
              <a:rPr lang="es-MX" smtClean="0">
                <a:solidFill>
                  <a:srgbClr val="5FCBEF"/>
                </a:solidFill>
              </a:rPr>
              <a:pPr/>
              <a:t>‹Nº›</a:t>
            </a:fld>
            <a:endParaRPr lang="es-MX">
              <a:solidFill>
                <a:srgbClr val="5FCBEF"/>
              </a:solidFill>
            </a:endParaRPr>
          </a:p>
        </p:txBody>
      </p:sp>
    </p:spTree>
    <p:extLst>
      <p:ext uri="{BB962C8B-B14F-4D97-AF65-F5344CB8AC3E}">
        <p14:creationId xmlns:p14="http://schemas.microsoft.com/office/powerpoint/2010/main" val="2483533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C3FFAAE-6254-49F8-B8A5-B5ECC11054E4}" type="datetime1">
              <a:rPr lang="es-MX" smtClean="0">
                <a:solidFill>
                  <a:prstClr val="black">
                    <a:tint val="75000"/>
                  </a:prstClr>
                </a:solidFill>
              </a:rPr>
              <a:pPr/>
              <a:t>29/11/2023</a:t>
            </a:fld>
            <a:endParaRPr lang="es-MX">
              <a:solidFill>
                <a:prstClr val="black">
                  <a:tint val="75000"/>
                </a:prstClr>
              </a:solidFill>
            </a:endParaRPr>
          </a:p>
        </p:txBody>
      </p:sp>
      <p:sp>
        <p:nvSpPr>
          <p:cNvPr id="4" name="Footer Placeholder 3"/>
          <p:cNvSpPr>
            <a:spLocks noGrp="1"/>
          </p:cNvSpPr>
          <p:nvPr>
            <p:ph type="ftr" sz="quarter" idx="11"/>
          </p:nvPr>
        </p:nvSpPr>
        <p:spPr/>
        <p:txBody>
          <a:bodyPr/>
          <a:lstStyle/>
          <a:p>
            <a:endParaRPr lang="es-MX"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4E7D8EA-40F1-4747-A556-AE7F513149D2}" type="slidenum">
              <a:rPr lang="es-MX" smtClean="0">
                <a:solidFill>
                  <a:srgbClr val="5FCBEF"/>
                </a:solidFill>
              </a:rPr>
              <a:pPr/>
              <a:t>‹Nº›</a:t>
            </a:fld>
            <a:endParaRPr lang="es-MX">
              <a:solidFill>
                <a:srgbClr val="5FCBEF"/>
              </a:solidFill>
            </a:endParaRPr>
          </a:p>
        </p:txBody>
      </p:sp>
    </p:spTree>
    <p:extLst>
      <p:ext uri="{BB962C8B-B14F-4D97-AF65-F5344CB8AC3E}">
        <p14:creationId xmlns:p14="http://schemas.microsoft.com/office/powerpoint/2010/main" val="468950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F59DDB-343E-4E32-AB36-FA64300049A0}" type="datetime1">
              <a:rPr lang="es-MX" smtClean="0">
                <a:solidFill>
                  <a:prstClr val="black">
                    <a:tint val="75000"/>
                  </a:prstClr>
                </a:solidFill>
              </a:rPr>
              <a:pPr/>
              <a:t>29/11/2023</a:t>
            </a:fld>
            <a:endParaRPr lang="es-MX">
              <a:solidFill>
                <a:prstClr val="black">
                  <a:tint val="75000"/>
                </a:prstClr>
              </a:solidFill>
            </a:endParaRPr>
          </a:p>
        </p:txBody>
      </p:sp>
      <p:sp>
        <p:nvSpPr>
          <p:cNvPr id="3" name="Footer Placeholder 2"/>
          <p:cNvSpPr>
            <a:spLocks noGrp="1"/>
          </p:cNvSpPr>
          <p:nvPr>
            <p:ph type="ftr" sz="quarter" idx="11"/>
          </p:nvPr>
        </p:nvSpPr>
        <p:spPr/>
        <p:txBody>
          <a:bodyPr/>
          <a:lstStyle/>
          <a:p>
            <a:endParaRPr lang="es-MX"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4E7D8EA-40F1-4747-A556-AE7F513149D2}" type="slidenum">
              <a:rPr lang="es-MX" smtClean="0">
                <a:solidFill>
                  <a:srgbClr val="5FCBEF"/>
                </a:solidFill>
              </a:rPr>
              <a:pPr/>
              <a:t>‹Nº›</a:t>
            </a:fld>
            <a:endParaRPr lang="es-MX">
              <a:solidFill>
                <a:srgbClr val="5FCBEF"/>
              </a:solidFill>
            </a:endParaRPr>
          </a:p>
        </p:txBody>
      </p:sp>
    </p:spTree>
    <p:extLst>
      <p:ext uri="{BB962C8B-B14F-4D97-AF65-F5344CB8AC3E}">
        <p14:creationId xmlns:p14="http://schemas.microsoft.com/office/powerpoint/2010/main" val="1205986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5A7CA64-6B94-4210-A753-004643F088E5}" type="datetime1">
              <a:rPr lang="es-MX" smtClean="0">
                <a:solidFill>
                  <a:prstClr val="black">
                    <a:tint val="75000"/>
                  </a:prstClr>
                </a:solidFill>
              </a:rPr>
              <a:pPr/>
              <a:t>29/11/2023</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E7D8EA-40F1-4747-A556-AE7F513149D2}" type="slidenum">
              <a:rPr lang="es-MX" smtClean="0">
                <a:solidFill>
                  <a:srgbClr val="5FCBEF"/>
                </a:solidFill>
              </a:rPr>
              <a:pPr/>
              <a:t>‹Nº›</a:t>
            </a:fld>
            <a:endParaRPr lang="es-MX">
              <a:solidFill>
                <a:srgbClr val="5FCBEF"/>
              </a:solidFill>
            </a:endParaRPr>
          </a:p>
        </p:txBody>
      </p:sp>
    </p:spTree>
    <p:extLst>
      <p:ext uri="{BB962C8B-B14F-4D97-AF65-F5344CB8AC3E}">
        <p14:creationId xmlns:p14="http://schemas.microsoft.com/office/powerpoint/2010/main" val="1785229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6" name="Footer Placeholder 5"/>
          <p:cNvSpPr>
            <a:spLocks noGrp="1"/>
          </p:cNvSpPr>
          <p:nvPr>
            <p:ph type="ftr" sz="quarter" idx="11"/>
          </p:nvPr>
        </p:nvSpPr>
        <p:spPr/>
        <p:txBody>
          <a:bodyPr/>
          <a:lstStyle/>
          <a:p>
            <a:endParaRPr lang="es-MX"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4E7D8EA-40F1-4747-A556-AE7F513149D2}" type="slidenum">
              <a:rPr lang="es-MX" smtClean="0">
                <a:solidFill>
                  <a:srgbClr val="5FCBEF"/>
                </a:solidFill>
              </a:rPr>
              <a:pPr/>
              <a:t>‹Nº›</a:t>
            </a:fld>
            <a:endParaRPr lang="es-MX">
              <a:solidFill>
                <a:srgbClr val="5FCBEF"/>
              </a:solidFill>
            </a:endParaRPr>
          </a:p>
        </p:txBody>
      </p:sp>
      <p:sp>
        <p:nvSpPr>
          <p:cNvPr id="5" name="Date Placeholder 4"/>
          <p:cNvSpPr>
            <a:spLocks noGrp="1"/>
          </p:cNvSpPr>
          <p:nvPr>
            <p:ph type="dt" sz="half" idx="10"/>
          </p:nvPr>
        </p:nvSpPr>
        <p:spPr/>
        <p:txBody>
          <a:bodyPr/>
          <a:lstStyle/>
          <a:p>
            <a:fld id="{499E6C19-76C2-4665-9C81-DCA3DE1F6EA3}" type="datetime1">
              <a:rPr lang="es-MX" smtClean="0">
                <a:solidFill>
                  <a:prstClr val="black">
                    <a:tint val="75000"/>
                  </a:prstClr>
                </a:solidFill>
              </a:rPr>
              <a:pPr/>
              <a:t>29/11/2023</a:t>
            </a:fld>
            <a:endParaRPr lang="es-MX">
              <a:solidFill>
                <a:prstClr val="black">
                  <a:tint val="75000"/>
                </a:prstClr>
              </a:solidFill>
            </a:endParaRPr>
          </a:p>
        </p:txBody>
      </p:sp>
    </p:spTree>
    <p:extLst>
      <p:ext uri="{BB962C8B-B14F-4D97-AF65-F5344CB8AC3E}">
        <p14:creationId xmlns:p14="http://schemas.microsoft.com/office/powerpoint/2010/main" val="619384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DCE458FE-5971-40B4-9B18-C93106A0EAC1}" type="datetime1">
              <a:rPr lang="es-MX" smtClean="0">
                <a:solidFill>
                  <a:prstClr val="black">
                    <a:tint val="75000"/>
                  </a:prstClr>
                </a:solidFill>
              </a:rPr>
              <a:pPr/>
              <a:t>29/11/2023</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E7D8EA-40F1-4747-A556-AE7F513149D2}" type="slidenum">
              <a:rPr lang="es-MX" smtClean="0">
                <a:solidFill>
                  <a:srgbClr val="5FCBEF"/>
                </a:solidFill>
              </a:rPr>
              <a:pPr/>
              <a:t>‹Nº›</a:t>
            </a:fld>
            <a:endParaRPr lang="es-MX">
              <a:solidFill>
                <a:srgbClr val="5FCBEF"/>
              </a:solidFill>
            </a:endParaRPr>
          </a:p>
        </p:txBody>
      </p:sp>
    </p:spTree>
    <p:extLst>
      <p:ext uri="{BB962C8B-B14F-4D97-AF65-F5344CB8AC3E}">
        <p14:creationId xmlns:p14="http://schemas.microsoft.com/office/powerpoint/2010/main" val="814326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06AFD5A4-59C6-45E5-98B7-BDE10522D3C7}" type="datetime1">
              <a:rPr lang="es-MX" smtClean="0">
                <a:solidFill>
                  <a:prstClr val="black">
                    <a:tint val="75000"/>
                  </a:prstClr>
                </a:solidFill>
              </a:rPr>
              <a:pPr/>
              <a:t>29/11/2023</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E7D8EA-40F1-4747-A556-AE7F513149D2}" type="slidenum">
              <a:rPr lang="es-MX" smtClean="0">
                <a:solidFill>
                  <a:srgbClr val="5FCBEF"/>
                </a:solidFill>
              </a:rPr>
              <a:pPr/>
              <a:t>‹Nº›</a:t>
            </a:fld>
            <a:endParaRPr lang="es-MX">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3722147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0A76A2F9-5A94-488D-8760-A0BCDF1DF0E7}" type="datetime1">
              <a:rPr lang="es-MX" smtClean="0">
                <a:solidFill>
                  <a:prstClr val="black">
                    <a:tint val="75000"/>
                  </a:prstClr>
                </a:solidFill>
              </a:rPr>
              <a:pPr/>
              <a:t>29/11/2023</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E7D8EA-40F1-4747-A556-AE7F513149D2}" type="slidenum">
              <a:rPr lang="es-MX" smtClean="0">
                <a:solidFill>
                  <a:srgbClr val="5FCBEF"/>
                </a:solidFill>
              </a:rPr>
              <a:pPr/>
              <a:t>‹Nº›</a:t>
            </a:fld>
            <a:endParaRPr lang="es-MX">
              <a:solidFill>
                <a:srgbClr val="5FCBEF"/>
              </a:solidFill>
            </a:endParaRPr>
          </a:p>
        </p:txBody>
      </p:sp>
    </p:spTree>
    <p:extLst>
      <p:ext uri="{BB962C8B-B14F-4D97-AF65-F5344CB8AC3E}">
        <p14:creationId xmlns:p14="http://schemas.microsoft.com/office/powerpoint/2010/main" val="3357365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FB2807D4-D308-4203-B0EB-9663C23EE5E5}" type="datetime1">
              <a:rPr lang="es-MX" smtClean="0">
                <a:solidFill>
                  <a:prstClr val="black">
                    <a:tint val="75000"/>
                  </a:prstClr>
                </a:solidFill>
              </a:rPr>
              <a:pPr/>
              <a:t>29/11/2023</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E7D8EA-40F1-4747-A556-AE7F513149D2}" type="slidenum">
              <a:rPr lang="es-MX" smtClean="0">
                <a:solidFill>
                  <a:srgbClr val="5FCBEF"/>
                </a:solidFill>
              </a:rPr>
              <a:pPr/>
              <a:t>‹Nº›</a:t>
            </a:fld>
            <a:endParaRPr lang="es-MX">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1982383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A026FB17-61E4-4C92-8515-1FC846C74C51}" type="datetimeFigureOut">
              <a:rPr lang="es-MX" smtClean="0"/>
              <a:t>29/11/2023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4E7D8EA-40F1-4747-A556-AE7F513149D2}" type="slidenum">
              <a:rPr lang="es-MX" smtClean="0"/>
              <a:t>‹Nº›</a:t>
            </a:fld>
            <a:endParaRPr lang="es-MX"/>
          </a:p>
        </p:txBody>
      </p:sp>
    </p:spTree>
    <p:extLst>
      <p:ext uri="{BB962C8B-B14F-4D97-AF65-F5344CB8AC3E}">
        <p14:creationId xmlns:p14="http://schemas.microsoft.com/office/powerpoint/2010/main" val="2079276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4CE9CD9C-BD5A-4AC0-8335-00E2D5C04C1F}" type="datetime1">
              <a:rPr lang="es-MX" smtClean="0">
                <a:solidFill>
                  <a:prstClr val="black">
                    <a:tint val="75000"/>
                  </a:prstClr>
                </a:solidFill>
              </a:rPr>
              <a:pPr/>
              <a:t>29/11/2023</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E7D8EA-40F1-4747-A556-AE7F513149D2}" type="slidenum">
              <a:rPr lang="es-MX" smtClean="0">
                <a:solidFill>
                  <a:srgbClr val="5FCBEF"/>
                </a:solidFill>
              </a:rPr>
              <a:pPr/>
              <a:t>‹Nº›</a:t>
            </a:fld>
            <a:endParaRPr lang="es-MX">
              <a:solidFill>
                <a:srgbClr val="5FCBEF"/>
              </a:solidFill>
            </a:endParaRPr>
          </a:p>
        </p:txBody>
      </p:sp>
    </p:spTree>
    <p:extLst>
      <p:ext uri="{BB962C8B-B14F-4D97-AF65-F5344CB8AC3E}">
        <p14:creationId xmlns:p14="http://schemas.microsoft.com/office/powerpoint/2010/main" val="3999057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A9F8693-6061-42F7-846D-DD24ED49841A}" type="datetime1">
              <a:rPr lang="es-MX" smtClean="0">
                <a:solidFill>
                  <a:prstClr val="black">
                    <a:tint val="75000"/>
                  </a:prstClr>
                </a:solidFill>
              </a:rPr>
              <a:pPr/>
              <a:t>29/11/2023</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E7D8EA-40F1-4747-A556-AE7F513149D2}" type="slidenum">
              <a:rPr lang="es-MX" smtClean="0">
                <a:solidFill>
                  <a:srgbClr val="5FCBEF"/>
                </a:solidFill>
              </a:rPr>
              <a:pPr/>
              <a:t>‹Nº›</a:t>
            </a:fld>
            <a:endParaRPr lang="es-MX">
              <a:solidFill>
                <a:srgbClr val="5FCBEF"/>
              </a:solidFill>
            </a:endParaRPr>
          </a:p>
        </p:txBody>
      </p:sp>
    </p:spTree>
    <p:extLst>
      <p:ext uri="{BB962C8B-B14F-4D97-AF65-F5344CB8AC3E}">
        <p14:creationId xmlns:p14="http://schemas.microsoft.com/office/powerpoint/2010/main" val="1101459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9497B52-8EE3-47BD-BD38-91AAC431AB01}" type="datetime1">
              <a:rPr lang="es-MX" smtClean="0">
                <a:solidFill>
                  <a:prstClr val="black">
                    <a:tint val="75000"/>
                  </a:prstClr>
                </a:solidFill>
              </a:rPr>
              <a:pPr/>
              <a:t>29/11/2023</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4E7D8EA-40F1-4747-A556-AE7F513149D2}" type="slidenum">
              <a:rPr lang="es-MX" smtClean="0">
                <a:solidFill>
                  <a:srgbClr val="5FCBEF"/>
                </a:solidFill>
              </a:rPr>
              <a:pPr/>
              <a:t>‹Nº›</a:t>
            </a:fld>
            <a:endParaRPr lang="es-MX">
              <a:solidFill>
                <a:srgbClr val="5FCBEF"/>
              </a:solidFill>
            </a:endParaRPr>
          </a:p>
        </p:txBody>
      </p:sp>
    </p:spTree>
    <p:extLst>
      <p:ext uri="{BB962C8B-B14F-4D97-AF65-F5344CB8AC3E}">
        <p14:creationId xmlns:p14="http://schemas.microsoft.com/office/powerpoint/2010/main" val="3047088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026FB17-61E4-4C92-8515-1FC846C74C51}" type="datetimeFigureOut">
              <a:rPr lang="es-MX" smtClean="0"/>
              <a:t>29/11/2023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4E7D8EA-40F1-4747-A556-AE7F513149D2}" type="slidenum">
              <a:rPr lang="es-MX" smtClean="0"/>
              <a:t>‹Nº›</a:t>
            </a:fld>
            <a:endParaRPr lang="es-MX"/>
          </a:p>
        </p:txBody>
      </p:sp>
    </p:spTree>
    <p:extLst>
      <p:ext uri="{BB962C8B-B14F-4D97-AF65-F5344CB8AC3E}">
        <p14:creationId xmlns:p14="http://schemas.microsoft.com/office/powerpoint/2010/main" val="1355657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026FB17-61E4-4C92-8515-1FC846C74C51}" type="datetimeFigureOut">
              <a:rPr lang="es-MX" smtClean="0"/>
              <a:t>29/11/2023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14E7D8EA-40F1-4747-A556-AE7F513149D2}" type="slidenum">
              <a:rPr lang="es-MX" smtClean="0"/>
              <a:t>‹Nº›</a:t>
            </a:fld>
            <a:endParaRPr lang="es-MX"/>
          </a:p>
        </p:txBody>
      </p:sp>
    </p:spTree>
    <p:extLst>
      <p:ext uri="{BB962C8B-B14F-4D97-AF65-F5344CB8AC3E}">
        <p14:creationId xmlns:p14="http://schemas.microsoft.com/office/powerpoint/2010/main" val="2832086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026FB17-61E4-4C92-8515-1FC846C74C51}" type="datetimeFigureOut">
              <a:rPr lang="es-MX" smtClean="0"/>
              <a:t>29/11/2023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14E7D8EA-40F1-4747-A556-AE7F513149D2}" type="slidenum">
              <a:rPr lang="es-MX" smtClean="0"/>
              <a:t>‹Nº›</a:t>
            </a:fld>
            <a:endParaRPr lang="es-MX"/>
          </a:p>
        </p:txBody>
      </p:sp>
    </p:spTree>
    <p:extLst>
      <p:ext uri="{BB962C8B-B14F-4D97-AF65-F5344CB8AC3E}">
        <p14:creationId xmlns:p14="http://schemas.microsoft.com/office/powerpoint/2010/main" val="1008003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6FB17-61E4-4C92-8515-1FC846C74C51}" type="datetimeFigureOut">
              <a:rPr lang="es-MX" smtClean="0"/>
              <a:t>29/11/2023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14E7D8EA-40F1-4747-A556-AE7F513149D2}" type="slidenum">
              <a:rPr lang="es-MX" smtClean="0"/>
              <a:t>‹Nº›</a:t>
            </a:fld>
            <a:endParaRPr lang="es-MX"/>
          </a:p>
        </p:txBody>
      </p:sp>
    </p:spTree>
    <p:extLst>
      <p:ext uri="{BB962C8B-B14F-4D97-AF65-F5344CB8AC3E}">
        <p14:creationId xmlns:p14="http://schemas.microsoft.com/office/powerpoint/2010/main" val="2862082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A026FB17-61E4-4C92-8515-1FC846C74C51}" type="datetimeFigureOut">
              <a:rPr lang="es-MX" smtClean="0"/>
              <a:t>29/11/2023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4E7D8EA-40F1-4747-A556-AE7F513149D2}" type="slidenum">
              <a:rPr lang="es-MX" smtClean="0"/>
              <a:t>‹Nº›</a:t>
            </a:fld>
            <a:endParaRPr lang="es-MX"/>
          </a:p>
        </p:txBody>
      </p:sp>
    </p:spTree>
    <p:extLst>
      <p:ext uri="{BB962C8B-B14F-4D97-AF65-F5344CB8AC3E}">
        <p14:creationId xmlns:p14="http://schemas.microsoft.com/office/powerpoint/2010/main" val="4017020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4E7D8EA-40F1-4747-A556-AE7F513149D2}" type="slidenum">
              <a:rPr lang="es-MX" smtClean="0"/>
              <a:t>‹Nº›</a:t>
            </a:fld>
            <a:endParaRPr lang="es-MX"/>
          </a:p>
        </p:txBody>
      </p:sp>
      <p:sp>
        <p:nvSpPr>
          <p:cNvPr id="5" name="Date Placeholder 4"/>
          <p:cNvSpPr>
            <a:spLocks noGrp="1"/>
          </p:cNvSpPr>
          <p:nvPr>
            <p:ph type="dt" sz="half" idx="10"/>
          </p:nvPr>
        </p:nvSpPr>
        <p:spPr/>
        <p:txBody>
          <a:bodyPr/>
          <a:lstStyle/>
          <a:p>
            <a:fld id="{A026FB17-61E4-4C92-8515-1FC846C74C51}" type="datetimeFigureOut">
              <a:rPr lang="es-MX" smtClean="0"/>
              <a:t>29/11/2023</a:t>
            </a:fld>
            <a:endParaRPr lang="es-MX"/>
          </a:p>
        </p:txBody>
      </p:sp>
    </p:spTree>
    <p:extLst>
      <p:ext uri="{BB962C8B-B14F-4D97-AF65-F5344CB8AC3E}">
        <p14:creationId xmlns:p14="http://schemas.microsoft.com/office/powerpoint/2010/main" val="3359721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26FB17-61E4-4C92-8515-1FC846C74C51}" type="datetimeFigureOut">
              <a:rPr lang="es-MX" smtClean="0"/>
              <a:t>29/11/2023</a:t>
            </a:fld>
            <a:endParaRPr lang="es-MX"/>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4E7D8EA-40F1-4747-A556-AE7F513149D2}" type="slidenum">
              <a:rPr lang="es-MX" smtClean="0"/>
              <a:t>‹Nº›</a:t>
            </a:fld>
            <a:endParaRPr lang="es-MX"/>
          </a:p>
        </p:txBody>
      </p:sp>
    </p:spTree>
    <p:extLst>
      <p:ext uri="{BB962C8B-B14F-4D97-AF65-F5344CB8AC3E}">
        <p14:creationId xmlns:p14="http://schemas.microsoft.com/office/powerpoint/2010/main" val="31791682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F15B0C-CEB5-4C49-9245-791D321614C0}" type="datetime1">
              <a:rPr lang="es-MX" smtClean="0">
                <a:solidFill>
                  <a:prstClr val="black">
                    <a:tint val="75000"/>
                  </a:prstClr>
                </a:solidFill>
              </a:rPr>
              <a:pPr/>
              <a:t>29/11/2023</a:t>
            </a:fld>
            <a:endParaRPr lang="es-MX">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4E7D8EA-40F1-4747-A556-AE7F513149D2}" type="slidenum">
              <a:rPr lang="es-MX" smtClean="0">
                <a:solidFill>
                  <a:srgbClr val="5FCBEF"/>
                </a:solidFill>
              </a:rPr>
              <a:pPr/>
              <a:t>‹Nº›</a:t>
            </a:fld>
            <a:endParaRPr lang="es-MX">
              <a:solidFill>
                <a:srgbClr val="5FCBEF"/>
              </a:solidFill>
            </a:endParaRPr>
          </a:p>
        </p:txBody>
      </p:sp>
    </p:spTree>
    <p:extLst>
      <p:ext uri="{BB962C8B-B14F-4D97-AF65-F5344CB8AC3E}">
        <p14:creationId xmlns:p14="http://schemas.microsoft.com/office/powerpoint/2010/main" val="29360931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9580" y="480849"/>
            <a:ext cx="5770180" cy="3626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822028" y="4347921"/>
            <a:ext cx="4831772" cy="369332"/>
          </a:xfrm>
          <a:prstGeom prst="rect">
            <a:avLst/>
          </a:prstGeom>
          <a:noFill/>
        </p:spPr>
        <p:txBody>
          <a:bodyPr wrap="none" rtlCol="0">
            <a:spAutoFit/>
          </a:bodyPr>
          <a:lstStyle/>
          <a:p>
            <a:r>
              <a:rPr lang="es-MX" i="1" dirty="0" smtClean="0">
                <a:solidFill>
                  <a:srgbClr val="0070C0"/>
                </a:solidFill>
                <a:latin typeface="AR CENA" pitchFamily="2" charset="0"/>
              </a:rPr>
              <a:t>EXPONE: MAGISTRADA MA. EUGENIA REYNA MASCORRO</a:t>
            </a:r>
            <a:endParaRPr lang="es-MX" i="1" dirty="0">
              <a:solidFill>
                <a:srgbClr val="0070C0"/>
              </a:solidFill>
              <a:latin typeface="AR CENA" pitchFamily="2" charset="0"/>
            </a:endParaRPr>
          </a:p>
        </p:txBody>
      </p:sp>
      <p:sp>
        <p:nvSpPr>
          <p:cNvPr id="3" name="2 CuadroTexto"/>
          <p:cNvSpPr txBox="1"/>
          <p:nvPr/>
        </p:nvSpPr>
        <p:spPr>
          <a:xfrm>
            <a:off x="5888420" y="5202272"/>
            <a:ext cx="3368230" cy="307777"/>
          </a:xfrm>
          <a:prstGeom prst="rect">
            <a:avLst/>
          </a:prstGeom>
          <a:noFill/>
        </p:spPr>
        <p:txBody>
          <a:bodyPr wrap="none" rtlCol="0">
            <a:spAutoFit/>
          </a:bodyPr>
          <a:lstStyle/>
          <a:p>
            <a:r>
              <a:rPr lang="es-MX" sz="1400" i="1" dirty="0" smtClean="0">
                <a:solidFill>
                  <a:srgbClr val="0070C0"/>
                </a:solidFill>
                <a:latin typeface="AR CENA" pitchFamily="2" charset="0"/>
              </a:rPr>
              <a:t>GUANAJUATO, </a:t>
            </a:r>
            <a:r>
              <a:rPr lang="es-MX" sz="1400" i="1" dirty="0" err="1" smtClean="0">
                <a:solidFill>
                  <a:srgbClr val="0070C0"/>
                </a:solidFill>
                <a:latin typeface="AR CENA" pitchFamily="2" charset="0"/>
              </a:rPr>
              <a:t>GTO</a:t>
            </a:r>
            <a:r>
              <a:rPr lang="es-MX" sz="1400" i="1" dirty="0" smtClean="0">
                <a:solidFill>
                  <a:srgbClr val="0070C0"/>
                </a:solidFill>
                <a:latin typeface="AR CENA" pitchFamily="2" charset="0"/>
              </a:rPr>
              <a:t>.  15 DE NOVIEMBRE DE 2023 </a:t>
            </a:r>
            <a:endParaRPr lang="es-MX" sz="1400" i="1" dirty="0">
              <a:solidFill>
                <a:srgbClr val="0070C0"/>
              </a:solidFill>
              <a:latin typeface="AR CENA" pitchFamily="2" charset="0"/>
            </a:endParaRPr>
          </a:p>
        </p:txBody>
      </p:sp>
    </p:spTree>
    <p:extLst>
      <p:ext uri="{BB962C8B-B14F-4D97-AF65-F5344CB8AC3E}">
        <p14:creationId xmlns:p14="http://schemas.microsoft.com/office/powerpoint/2010/main" val="2516633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82314" y="944945"/>
            <a:ext cx="10458450" cy="5179958"/>
          </a:xfrm>
        </p:spPr>
        <p:txBody>
          <a:bodyPr>
            <a:normAutofit fontScale="92500" lnSpcReduction="20000"/>
          </a:bodyPr>
          <a:lstStyle/>
          <a:p>
            <a:pPr algn="just">
              <a:lnSpc>
                <a:spcPct val="150000"/>
              </a:lnSpc>
              <a:buClrTx/>
            </a:pPr>
            <a:r>
              <a:rPr lang="es-MX" sz="2000" dirty="0">
                <a:latin typeface="Century Gothic" panose="020B0502020202020204" pitchFamily="34" charset="0"/>
              </a:rPr>
              <a:t>De esta manera, si se asume que la "duda" a la que alude el citado </a:t>
            </a:r>
            <a:r>
              <a:rPr lang="es-MX" sz="2000" dirty="0" smtClean="0">
                <a:latin typeface="Century Gothic" panose="020B0502020202020204" pitchFamily="34" charset="0"/>
              </a:rPr>
              <a:t>principio, </a:t>
            </a:r>
            <a:r>
              <a:rPr lang="es-MX" sz="2000" dirty="0">
                <a:latin typeface="Century Gothic" panose="020B0502020202020204" pitchFamily="34" charset="0"/>
              </a:rPr>
              <a:t>hace referencia a la incertidumbre racional sobre la verdad de la hipótesis de la acusación, es perfectamente posible que para determinar si un tribunal de instancia vulneró la presunción de inocencia, los tribunales de amparo verifiquen si en un caso concreto existían elementos de prueba para considerar que se había actualizado una </a:t>
            </a:r>
            <a:r>
              <a:rPr lang="es-MX" sz="2000" b="1" u="sng" dirty="0">
                <a:latin typeface="Century Gothic" panose="020B0502020202020204" pitchFamily="34" charset="0"/>
              </a:rPr>
              <a:t>duda </a:t>
            </a:r>
            <a:r>
              <a:rPr lang="es-MX" sz="2000" b="1" u="sng" dirty="0" smtClean="0">
                <a:latin typeface="Century Gothic" panose="020B0502020202020204" pitchFamily="34" charset="0"/>
              </a:rPr>
              <a:t>razonable*</a:t>
            </a:r>
            <a:r>
              <a:rPr lang="es-MX" sz="2000" dirty="0" smtClean="0">
                <a:latin typeface="Century Gothic" panose="020B0502020202020204" pitchFamily="34" charset="0"/>
              </a:rPr>
              <a:t>, </a:t>
            </a:r>
            <a:r>
              <a:rPr lang="es-MX" sz="2000" dirty="0">
                <a:latin typeface="Century Gothic" panose="020B0502020202020204" pitchFamily="34" charset="0"/>
              </a:rPr>
              <a:t>al revisarse constitucionalmente los procedimientos de investigación, substanciación y resolución de sanciones por responsabilidad administrativas.</a:t>
            </a:r>
          </a:p>
          <a:p>
            <a:pPr>
              <a:buClrTx/>
            </a:pPr>
            <a:endParaRPr lang="es-MX" dirty="0" smtClean="0">
              <a:latin typeface="Century Gothic" panose="020B0502020202020204" pitchFamily="34" charset="0"/>
            </a:endParaRPr>
          </a:p>
          <a:p>
            <a:pPr algn="just">
              <a:lnSpc>
                <a:spcPct val="170000"/>
              </a:lnSpc>
              <a:buClrTx/>
            </a:pPr>
            <a:r>
              <a:rPr lang="es-MX" sz="2100" b="1" i="1" dirty="0" smtClean="0">
                <a:solidFill>
                  <a:schemeClr val="tx1"/>
                </a:solidFill>
                <a:latin typeface="Century Gothic" panose="020B0502020202020204" pitchFamily="34" charset="0"/>
              </a:rPr>
              <a:t>*</a:t>
            </a:r>
            <a:r>
              <a:rPr lang="es-MX" b="1" i="1" dirty="0">
                <a:solidFill>
                  <a:srgbClr val="FF0000"/>
                </a:solidFill>
              </a:rPr>
              <a:t>C</a:t>
            </a:r>
            <a:r>
              <a:rPr lang="es-MX" b="1" i="1" dirty="0" smtClean="0">
                <a:solidFill>
                  <a:srgbClr val="FF0000"/>
                </a:solidFill>
              </a:rPr>
              <a:t>uando </a:t>
            </a:r>
            <a:r>
              <a:rPr lang="es-MX" b="1" i="1" dirty="0">
                <a:solidFill>
                  <a:srgbClr val="FF0000"/>
                </a:solidFill>
              </a:rPr>
              <a:t>del examen probatorio no es posible tener convicción racional respecto de los elementos de la responsabilidad y, </a:t>
            </a:r>
            <a:r>
              <a:rPr lang="es-MX" b="1" i="1" dirty="0" smtClean="0">
                <a:solidFill>
                  <a:srgbClr val="FF0000"/>
                </a:solidFill>
              </a:rPr>
              <a:t>que por </a:t>
            </a:r>
            <a:r>
              <a:rPr lang="es-MX" b="1" i="1" dirty="0">
                <a:solidFill>
                  <a:srgbClr val="FF0000"/>
                </a:solidFill>
              </a:rPr>
              <a:t>lo tanto, no se cuenta con las pruebas requeridas para </a:t>
            </a:r>
            <a:r>
              <a:rPr lang="es-MX" b="1" i="1" dirty="0" smtClean="0">
                <a:solidFill>
                  <a:srgbClr val="FF0000"/>
                </a:solidFill>
              </a:rPr>
              <a:t>emitir </a:t>
            </a:r>
            <a:r>
              <a:rPr lang="es-MX" b="1" i="1" dirty="0">
                <a:solidFill>
                  <a:srgbClr val="FF0000"/>
                </a:solidFill>
              </a:rPr>
              <a:t>una decisión </a:t>
            </a:r>
            <a:r>
              <a:rPr lang="es-MX" b="1" i="1" dirty="0" smtClean="0">
                <a:solidFill>
                  <a:srgbClr val="FF0000"/>
                </a:solidFill>
              </a:rPr>
              <a:t>condenatoria, que desvirtúe o destruya plenamente  la presunción de inocencia. </a:t>
            </a:r>
          </a:p>
        </p:txBody>
      </p:sp>
    </p:spTree>
    <p:extLst>
      <p:ext uri="{BB962C8B-B14F-4D97-AF65-F5344CB8AC3E}">
        <p14:creationId xmlns:p14="http://schemas.microsoft.com/office/powerpoint/2010/main" val="3157974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67028" y="1233653"/>
            <a:ext cx="10887075" cy="4543424"/>
          </a:xfrm>
        </p:spPr>
        <p:txBody>
          <a:bodyPr>
            <a:normAutofit/>
          </a:bodyPr>
          <a:lstStyle/>
          <a:p>
            <a:pPr algn="just">
              <a:lnSpc>
                <a:spcPct val="150000"/>
              </a:lnSpc>
              <a:buClrTx/>
            </a:pPr>
            <a:r>
              <a:rPr lang="es-MX" sz="2000" dirty="0">
                <a:latin typeface="Century Gothic" panose="020B0502020202020204" pitchFamily="34" charset="0"/>
              </a:rPr>
              <a:t>Cuando se alega una </a:t>
            </a:r>
            <a:r>
              <a:rPr lang="es-MX" sz="2000" b="1" dirty="0">
                <a:latin typeface="Century Gothic" panose="020B0502020202020204" pitchFamily="34" charset="0"/>
              </a:rPr>
              <a:t>violación al in dubio pro reo </a:t>
            </a:r>
            <a:r>
              <a:rPr lang="es-MX" sz="2000" dirty="0">
                <a:latin typeface="Century Gothic" panose="020B0502020202020204" pitchFamily="34" charset="0"/>
              </a:rPr>
              <a:t>o </a:t>
            </a:r>
            <a:r>
              <a:rPr lang="es-MX" sz="2000" b="1" dirty="0">
                <a:latin typeface="Century Gothic" panose="020B0502020202020204" pitchFamily="34" charset="0"/>
              </a:rPr>
              <a:t>la actualización de una duda absolutoria</a:t>
            </a:r>
            <a:r>
              <a:rPr lang="es-MX" sz="2000" dirty="0">
                <a:latin typeface="Century Gothic" panose="020B0502020202020204" pitchFamily="34" charset="0"/>
              </a:rPr>
              <a:t>, la presunción de inocencia impone a los tribunales de amparo el deber de analizar el material probatorio valorado por los tribunales de instancia para cerciorarse que de éste no se desprende una duda razonable sobre la culpabilidad del acusado. </a:t>
            </a:r>
          </a:p>
          <a:p>
            <a:pPr algn="just">
              <a:lnSpc>
                <a:spcPct val="150000"/>
              </a:lnSpc>
              <a:buClrTx/>
            </a:pPr>
            <a:endParaRPr lang="es-MX" sz="2000" dirty="0">
              <a:latin typeface="Century Gothic" panose="020B0502020202020204" pitchFamily="34" charset="0"/>
            </a:endParaRPr>
          </a:p>
          <a:p>
            <a:pPr algn="just">
              <a:lnSpc>
                <a:spcPct val="150000"/>
              </a:lnSpc>
              <a:buClrTx/>
            </a:pPr>
            <a:r>
              <a:rPr lang="es-MX" sz="2400" b="1" dirty="0">
                <a:solidFill>
                  <a:srgbClr val="FF0000"/>
                </a:solidFill>
                <a:latin typeface="Century Gothic" panose="020B0502020202020204" pitchFamily="34" charset="0"/>
              </a:rPr>
              <a:t>Si esto es así, lo relevante no es que se haya suscitado la duda, sino la existencia en las pruebas de condiciones que justifican una duda</a:t>
            </a:r>
            <a:r>
              <a:rPr lang="es-MX" sz="2000" dirty="0">
                <a:latin typeface="Century Gothic" panose="020B0502020202020204" pitchFamily="34" charset="0"/>
              </a:rPr>
              <a:t>. </a:t>
            </a:r>
          </a:p>
          <a:p>
            <a:pPr>
              <a:lnSpc>
                <a:spcPct val="150000"/>
              </a:lnSpc>
            </a:pPr>
            <a:endParaRPr lang="es-MX" sz="2000" dirty="0">
              <a:latin typeface="Century Gothic" panose="020B0502020202020204" pitchFamily="34" charset="0"/>
            </a:endParaRPr>
          </a:p>
          <a:p>
            <a:pPr>
              <a:lnSpc>
                <a:spcPct val="150000"/>
              </a:lnSpc>
            </a:pPr>
            <a:endParaRPr lang="es-MX" sz="2000" dirty="0">
              <a:latin typeface="Century Gothic" panose="020B0502020202020204" pitchFamily="34" charset="0"/>
            </a:endParaRPr>
          </a:p>
        </p:txBody>
      </p:sp>
    </p:spTree>
    <p:extLst>
      <p:ext uri="{BB962C8B-B14F-4D97-AF65-F5344CB8AC3E}">
        <p14:creationId xmlns:p14="http://schemas.microsoft.com/office/powerpoint/2010/main" val="3609137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0183" y="1355834"/>
            <a:ext cx="9638241" cy="3957145"/>
          </a:xfrm>
        </p:spPr>
        <p:txBody>
          <a:bodyPr>
            <a:noAutofit/>
          </a:bodyPr>
          <a:lstStyle/>
          <a:p>
            <a:pPr algn="just">
              <a:lnSpc>
                <a:spcPct val="150000"/>
              </a:lnSpc>
              <a:buClrTx/>
            </a:pPr>
            <a:r>
              <a:rPr lang="es-MX" sz="2000" b="1" dirty="0">
                <a:latin typeface="Century Gothic" panose="020B0502020202020204" pitchFamily="34" charset="0"/>
              </a:rPr>
              <a:t>Así, la obligación que impone el derecho a la presunción de inocencia a un tribunal (O AUTORIDAD RESOLUTORA</a:t>
            </a:r>
            <a:r>
              <a:rPr lang="es-MX" sz="2000" b="1" dirty="0" smtClean="0">
                <a:latin typeface="Century Gothic" panose="020B0502020202020204" pitchFamily="34" charset="0"/>
              </a:rPr>
              <a:t>), </a:t>
            </a:r>
            <a:r>
              <a:rPr lang="es-MX" sz="2000" b="1" dirty="0">
                <a:latin typeface="Century Gothic" panose="020B0502020202020204" pitchFamily="34" charset="0"/>
              </a:rPr>
              <a:t>en estos casos consiste en verificar si, a la luz del material probatorio que obra en la causa, el tribunal o el órgano de instancia tenía que haber dudado de la culpabilidad del acusado, al existir evidencia </a:t>
            </a:r>
            <a:r>
              <a:rPr lang="es-MX" sz="2000" b="1" u="sng" dirty="0">
                <a:solidFill>
                  <a:srgbClr val="C00000"/>
                </a:solidFill>
                <a:latin typeface="Century Gothic" panose="020B0502020202020204" pitchFamily="34" charset="0"/>
              </a:rPr>
              <a:t>que permita justificar la existencia de una incertidumbre racional</a:t>
            </a:r>
            <a:r>
              <a:rPr lang="es-MX" sz="2000" b="1" dirty="0">
                <a:latin typeface="Century Gothic" panose="020B0502020202020204" pitchFamily="34" charset="0"/>
              </a:rPr>
              <a:t> sobre la verdad de la hipótesis de la acusación, ya sea porque ésta no se encuentre suficientemente confirmada o porque la hipótesis de inocencia planteada por la defensa esté corroborada.</a:t>
            </a:r>
            <a:endParaRPr lang="es-MX" sz="2000" dirty="0">
              <a:latin typeface="Century Gothic" panose="020B0502020202020204" pitchFamily="34" charset="0"/>
            </a:endParaRPr>
          </a:p>
        </p:txBody>
      </p:sp>
    </p:spTree>
    <p:extLst>
      <p:ext uri="{BB962C8B-B14F-4D97-AF65-F5344CB8AC3E}">
        <p14:creationId xmlns:p14="http://schemas.microsoft.com/office/powerpoint/2010/main" val="185490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22586"/>
          </a:xfrm>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s-MX" b="1" dirty="0">
                <a:solidFill>
                  <a:schemeClr val="tx1"/>
                </a:solidFill>
                <a:latin typeface="Century Gothic" panose="020B0502020202020204" pitchFamily="34" charset="0"/>
              </a:rPr>
              <a:t>EL PRINCIPIO DE LEGALIDAD</a:t>
            </a:r>
            <a:endParaRPr lang="es-MX" dirty="0">
              <a:solidFill>
                <a:schemeClr val="tx1"/>
              </a:solidFill>
              <a:latin typeface="Century Gothic" panose="020B0502020202020204" pitchFamily="34" charset="0"/>
            </a:endParaRPr>
          </a:p>
        </p:txBody>
      </p:sp>
      <p:sp>
        <p:nvSpPr>
          <p:cNvPr id="3" name="Marcador de contenido 2"/>
          <p:cNvSpPr>
            <a:spLocks noGrp="1"/>
          </p:cNvSpPr>
          <p:nvPr>
            <p:ph idx="1"/>
          </p:nvPr>
        </p:nvSpPr>
        <p:spPr>
          <a:xfrm>
            <a:off x="677334" y="1615967"/>
            <a:ext cx="10181166" cy="4425396"/>
          </a:xfrm>
        </p:spPr>
        <p:txBody>
          <a:bodyPr>
            <a:noAutofit/>
          </a:bodyPr>
          <a:lstStyle/>
          <a:p>
            <a:pPr algn="just">
              <a:lnSpc>
                <a:spcPct val="150000"/>
              </a:lnSpc>
              <a:buClrTx/>
            </a:pPr>
            <a:r>
              <a:rPr lang="es-MX" b="1" dirty="0">
                <a:latin typeface="Century Gothic" panose="020B0502020202020204" pitchFamily="34" charset="0"/>
              </a:rPr>
              <a:t>El derecho administrativo sancionador participa de la naturaleza del derecho punitivo, por lo que cobra aplicación el principio de legalidad</a:t>
            </a:r>
            <a:r>
              <a:rPr lang="es-MX" dirty="0">
                <a:latin typeface="Century Gothic" panose="020B0502020202020204" pitchFamily="34" charset="0"/>
              </a:rPr>
              <a:t> contenido en el artículo 14 de la Constitución Política de los Estados Unidos Mexicanos, que exige que las infracciones y las sanciones deben estar plasmadas en una ley, tanto en sentido formal como material, lo que implica que sólo esa fuente democrática es apta para la producción jurídica de ese tipo de normas. </a:t>
            </a:r>
          </a:p>
          <a:p>
            <a:pPr marL="0" indent="0" algn="just">
              <a:lnSpc>
                <a:spcPct val="150000"/>
              </a:lnSpc>
              <a:buClrTx/>
              <a:buNone/>
            </a:pPr>
            <a:endParaRPr lang="es-MX" dirty="0">
              <a:latin typeface="Century Gothic" panose="020B0502020202020204" pitchFamily="34" charset="0"/>
            </a:endParaRPr>
          </a:p>
          <a:p>
            <a:pPr lvl="0" algn="just">
              <a:lnSpc>
                <a:spcPct val="150000"/>
              </a:lnSpc>
              <a:buClrTx/>
            </a:pPr>
            <a:r>
              <a:rPr lang="es-MX" dirty="0">
                <a:latin typeface="Century Gothic" panose="020B0502020202020204" pitchFamily="34" charset="0"/>
              </a:rPr>
              <a:t>De ahí que el legislador deba definir los elementos normativos de forma clara y precisa para permitir una actualización de las hipótesis previsible y controlable por las partes. </a:t>
            </a:r>
          </a:p>
          <a:p>
            <a:pPr>
              <a:buClrTx/>
            </a:pPr>
            <a:endParaRPr lang="es-MX" dirty="0"/>
          </a:p>
        </p:txBody>
      </p:sp>
    </p:spTree>
    <p:extLst>
      <p:ext uri="{BB962C8B-B14F-4D97-AF65-F5344CB8AC3E}">
        <p14:creationId xmlns:p14="http://schemas.microsoft.com/office/powerpoint/2010/main" val="3524734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42900" y="1200150"/>
            <a:ext cx="9829800" cy="5286375"/>
          </a:xfrm>
        </p:spPr>
        <p:txBody>
          <a:bodyPr>
            <a:normAutofit/>
          </a:bodyPr>
          <a:lstStyle/>
          <a:p>
            <a:pPr lvl="0" algn="just">
              <a:buClrTx/>
            </a:pPr>
            <a:r>
              <a:rPr lang="es-MX" dirty="0">
                <a:latin typeface="Century Gothic" panose="020B0502020202020204" pitchFamily="34" charset="0"/>
              </a:rPr>
              <a:t>Ahora bien, para determinar el alcance de su aplicación, hay que considerar que el fin del principio es doble, ya que, en primer lugar, debe garantizarse la seguridad jurídica de las personas en dos dimensiones: </a:t>
            </a:r>
          </a:p>
          <a:p>
            <a:pPr marL="0" lvl="0" indent="0" algn="just">
              <a:buClrTx/>
              <a:buNone/>
            </a:pPr>
            <a:endParaRPr lang="es-MX" dirty="0">
              <a:latin typeface="Century Gothic" panose="020B0502020202020204" pitchFamily="34" charset="0"/>
            </a:endParaRPr>
          </a:p>
          <a:p>
            <a:pPr marL="1314450" lvl="2" indent="-400050" algn="just">
              <a:buClrTx/>
              <a:buFont typeface="+mj-lt"/>
              <a:buAutoNum type="romanLcPeriod"/>
            </a:pPr>
            <a:r>
              <a:rPr lang="es-MX" sz="1800" b="1" dirty="0">
                <a:latin typeface="Century Gothic" panose="020B0502020202020204" pitchFamily="34" charset="0"/>
              </a:rPr>
              <a:t>P</a:t>
            </a:r>
            <a:r>
              <a:rPr lang="es-MX" sz="1800" b="1" dirty="0" smtClean="0">
                <a:latin typeface="Century Gothic" panose="020B0502020202020204" pitchFamily="34" charset="0"/>
              </a:rPr>
              <a:t>ara </a:t>
            </a:r>
            <a:r>
              <a:rPr lang="es-MX" sz="1800" b="1" dirty="0">
                <a:latin typeface="Century Gothic" panose="020B0502020202020204" pitchFamily="34" charset="0"/>
              </a:rPr>
              <a:t>permitir la </a:t>
            </a:r>
            <a:r>
              <a:rPr lang="es-MX" sz="1800" b="1" u="sng" dirty="0">
                <a:solidFill>
                  <a:srgbClr val="FF0000"/>
                </a:solidFill>
                <a:latin typeface="Century Gothic" panose="020B0502020202020204" pitchFamily="34" charset="0"/>
              </a:rPr>
              <a:t>previsibilidad de las consecuencias de los actos propios </a:t>
            </a:r>
            <a:r>
              <a:rPr lang="es-MX" sz="1800" b="1" dirty="0">
                <a:latin typeface="Century Gothic" panose="020B0502020202020204" pitchFamily="34" charset="0"/>
              </a:rPr>
              <a:t>y, por tanto, la planeación de la vida cotidiana; y, </a:t>
            </a:r>
            <a:endParaRPr lang="es-MX" sz="1800" dirty="0">
              <a:latin typeface="Century Gothic" panose="020B0502020202020204" pitchFamily="34" charset="0"/>
            </a:endParaRPr>
          </a:p>
          <a:p>
            <a:pPr marL="914400" lvl="2" indent="0" algn="just">
              <a:buNone/>
            </a:pPr>
            <a:endParaRPr lang="es-MX" sz="1800" dirty="0">
              <a:latin typeface="Century Gothic" panose="020B0502020202020204" pitchFamily="34" charset="0"/>
            </a:endParaRPr>
          </a:p>
          <a:p>
            <a:pPr marL="1314450" lvl="2" indent="-400050" algn="just">
              <a:buClrTx/>
              <a:buFont typeface="+mj-lt"/>
              <a:buAutoNum type="romanLcPeriod"/>
            </a:pPr>
            <a:r>
              <a:rPr lang="es-MX" sz="1800" b="1" dirty="0">
                <a:latin typeface="Century Gothic" panose="020B0502020202020204" pitchFamily="34" charset="0"/>
              </a:rPr>
              <a:t> </a:t>
            </a:r>
            <a:r>
              <a:rPr lang="es-MX" sz="1800" b="1" dirty="0" smtClean="0">
                <a:latin typeface="Century Gothic" panose="020B0502020202020204" pitchFamily="34" charset="0"/>
              </a:rPr>
              <a:t>Para </a:t>
            </a:r>
            <a:r>
              <a:rPr lang="es-MX" sz="1800" b="1" dirty="0">
                <a:latin typeface="Century Gothic" panose="020B0502020202020204" pitchFamily="34" charset="0"/>
              </a:rPr>
              <a:t>proscribir la arbitrariedad de la autoridad para sancionar a las personas; y, </a:t>
            </a:r>
          </a:p>
          <a:p>
            <a:pPr marL="1314450" lvl="2" indent="-400050" algn="just">
              <a:buClrTx/>
              <a:buFont typeface="+mj-lt"/>
              <a:buAutoNum type="romanLcPeriod"/>
            </a:pPr>
            <a:endParaRPr lang="es-MX" sz="1800" b="1" dirty="0">
              <a:latin typeface="Century Gothic" panose="020B0502020202020204" pitchFamily="34" charset="0"/>
            </a:endParaRPr>
          </a:p>
          <a:p>
            <a:pPr marL="914400" lvl="2" indent="0" algn="just">
              <a:buClrTx/>
              <a:buNone/>
            </a:pPr>
            <a:r>
              <a:rPr lang="es-MX" sz="1800" b="1" dirty="0">
                <a:solidFill>
                  <a:srgbClr val="0070C0"/>
                </a:solidFill>
                <a:latin typeface="Century Gothic" panose="020B0502020202020204" pitchFamily="34" charset="0"/>
              </a:rPr>
              <a:t>En segundo lugar, preservar al proceso legislativo como sede de creación de los marcos regulatorios generales y, por ende, de la política punitiva administrativa. </a:t>
            </a:r>
            <a:endParaRPr lang="es-MX" sz="1800" dirty="0">
              <a:solidFill>
                <a:srgbClr val="0070C0"/>
              </a:solidFill>
              <a:latin typeface="Century Gothic" panose="020B0502020202020204" pitchFamily="34" charset="0"/>
            </a:endParaRPr>
          </a:p>
          <a:p>
            <a:pPr lvl="2">
              <a:buClrTx/>
            </a:pPr>
            <a:endParaRPr lang="es-MX" b="1" dirty="0">
              <a:latin typeface="Century Gothic" panose="020B0502020202020204" pitchFamily="34" charset="0"/>
            </a:endParaRPr>
          </a:p>
          <a:p>
            <a:pPr marL="1314450" lvl="2" indent="-400050">
              <a:buFont typeface="+mj-lt"/>
              <a:buAutoNum type="romanLcPeriod"/>
            </a:pPr>
            <a:endParaRPr lang="es-MX" dirty="0"/>
          </a:p>
          <a:p>
            <a:endParaRPr lang="es-MX" dirty="0"/>
          </a:p>
        </p:txBody>
      </p:sp>
    </p:spTree>
    <p:extLst>
      <p:ext uri="{BB962C8B-B14F-4D97-AF65-F5344CB8AC3E}">
        <p14:creationId xmlns:p14="http://schemas.microsoft.com/office/powerpoint/2010/main" val="3921795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0981" y="869731"/>
            <a:ext cx="9633315" cy="580697"/>
          </a:xfrm>
        </p:spPr>
        <p:style>
          <a:lnRef idx="1">
            <a:schemeClr val="accent5"/>
          </a:lnRef>
          <a:fillRef idx="2">
            <a:schemeClr val="accent5"/>
          </a:fillRef>
          <a:effectRef idx="1">
            <a:schemeClr val="accent5"/>
          </a:effectRef>
          <a:fontRef idx="minor">
            <a:schemeClr val="dk1"/>
          </a:fontRef>
        </p:style>
        <p:txBody>
          <a:bodyPr>
            <a:noAutofit/>
          </a:bodyPr>
          <a:lstStyle/>
          <a:p>
            <a:pPr algn="ctr"/>
            <a:r>
              <a:rPr lang="es-MX" sz="2400" b="1" dirty="0">
                <a:solidFill>
                  <a:schemeClr val="tx1"/>
                </a:solidFill>
                <a:latin typeface="Century Gothic" panose="020B0502020202020204" pitchFamily="34" charset="0"/>
              </a:rPr>
              <a:t>EL PRINCIPIO DE LEGALIDAD Y LOS TIPOS PUNIBLES EN BLANCO</a:t>
            </a:r>
            <a:r>
              <a:rPr lang="es-MX" dirty="0"/>
              <a:t/>
            </a:r>
            <a:br>
              <a:rPr lang="es-MX" dirty="0"/>
            </a:br>
            <a:endParaRPr lang="es-MX" dirty="0"/>
          </a:p>
        </p:txBody>
      </p:sp>
      <p:sp>
        <p:nvSpPr>
          <p:cNvPr id="3" name="Marcador de contenido 2"/>
          <p:cNvSpPr>
            <a:spLocks noGrp="1"/>
          </p:cNvSpPr>
          <p:nvPr>
            <p:ph idx="1"/>
          </p:nvPr>
        </p:nvSpPr>
        <p:spPr>
          <a:xfrm>
            <a:off x="453258" y="1551063"/>
            <a:ext cx="10708728" cy="4526544"/>
          </a:xfrm>
        </p:spPr>
        <p:txBody>
          <a:bodyPr>
            <a:noAutofit/>
          </a:bodyPr>
          <a:lstStyle/>
          <a:p>
            <a:pPr algn="just">
              <a:lnSpc>
                <a:spcPct val="150000"/>
              </a:lnSpc>
              <a:buClrTx/>
            </a:pPr>
            <a:r>
              <a:rPr lang="es-MX" sz="1600" dirty="0">
                <a:latin typeface="Century Gothic" panose="020B0502020202020204" pitchFamily="34" charset="0"/>
              </a:rPr>
              <a:t>El Pleno de la Suprema Corte de Justicia de la Nación ha sostenido que dada la similitud y la unidad de la potestad punitiva, en la interpretación constitucional de los principios del derecho administrativo sancionador puede acudirse a aquellos del </a:t>
            </a:r>
            <a:r>
              <a:rPr lang="es-MX" sz="1600" b="1" dirty="0">
                <a:latin typeface="Century Gothic" panose="020B0502020202020204" pitchFamily="34" charset="0"/>
              </a:rPr>
              <a:t>derecho penal sustantivo </a:t>
            </a:r>
            <a:r>
              <a:rPr lang="es-MX" sz="1600" dirty="0">
                <a:latin typeface="Century Gothic" panose="020B0502020202020204" pitchFamily="34" charset="0"/>
              </a:rPr>
              <a:t>como el de </a:t>
            </a:r>
            <a:r>
              <a:rPr lang="es-MX" sz="1600" b="1" dirty="0">
                <a:latin typeface="Century Gothic" panose="020B0502020202020204" pitchFamily="34" charset="0"/>
              </a:rPr>
              <a:t>legalidad</a:t>
            </a:r>
            <a:r>
              <a:rPr lang="es-MX" sz="1600" dirty="0">
                <a:latin typeface="Century Gothic" panose="020B0502020202020204" pitchFamily="34" charset="0"/>
              </a:rPr>
              <a:t> y, particularmente, al de </a:t>
            </a:r>
            <a:r>
              <a:rPr lang="es-MX" sz="1600" b="1" dirty="0">
                <a:latin typeface="Century Gothic" panose="020B0502020202020204" pitchFamily="34" charset="0"/>
              </a:rPr>
              <a:t>tipicidad,</a:t>
            </a:r>
            <a:r>
              <a:rPr lang="es-MX" sz="1600" dirty="0">
                <a:latin typeface="Century Gothic" panose="020B0502020202020204" pitchFamily="34" charset="0"/>
              </a:rPr>
              <a:t> que exige </a:t>
            </a:r>
            <a:r>
              <a:rPr lang="es-MX" sz="1600" b="1" u="sng" dirty="0">
                <a:solidFill>
                  <a:srgbClr val="FF0000"/>
                </a:solidFill>
                <a:latin typeface="Century Gothic" panose="020B0502020202020204" pitchFamily="34" charset="0"/>
              </a:rPr>
              <a:t>una predeterminación normativa clara y precisa de las conductas ilícitas y de las sanciones correspondientes</a:t>
            </a:r>
            <a:r>
              <a:rPr lang="es-MX" sz="1600" b="1" dirty="0">
                <a:solidFill>
                  <a:srgbClr val="FF0000"/>
                </a:solidFill>
                <a:latin typeface="Century Gothic" panose="020B0502020202020204" pitchFamily="34" charset="0"/>
              </a:rPr>
              <a:t>,</a:t>
            </a:r>
            <a:r>
              <a:rPr lang="es-MX" sz="1600" dirty="0">
                <a:latin typeface="Century Gothic" panose="020B0502020202020204" pitchFamily="34" charset="0"/>
              </a:rPr>
              <a:t> de manera que no quede margen a la arbitrariedad de las autoridades encargadas de su aplicación. </a:t>
            </a:r>
            <a:endParaRPr lang="es-MX" sz="1600" dirty="0" smtClean="0">
              <a:latin typeface="Century Gothic" panose="020B0502020202020204" pitchFamily="34" charset="0"/>
            </a:endParaRPr>
          </a:p>
          <a:p>
            <a:pPr algn="just">
              <a:lnSpc>
                <a:spcPct val="150000"/>
              </a:lnSpc>
              <a:buClrTx/>
            </a:pPr>
            <a:endParaRPr lang="es-MX" sz="1600" dirty="0">
              <a:latin typeface="Century Gothic" panose="020B0502020202020204" pitchFamily="34" charset="0"/>
            </a:endParaRPr>
          </a:p>
          <a:p>
            <a:pPr algn="just">
              <a:lnSpc>
                <a:spcPct val="150000"/>
              </a:lnSpc>
              <a:buClrTx/>
            </a:pPr>
            <a:r>
              <a:rPr lang="es-MX" sz="1600" dirty="0" smtClean="0">
                <a:latin typeface="Century Gothic" panose="020B0502020202020204" pitchFamily="34" charset="0"/>
              </a:rPr>
              <a:t>Sobre </a:t>
            </a:r>
            <a:r>
              <a:rPr lang="es-MX" sz="1600" dirty="0">
                <a:latin typeface="Century Gothic" panose="020B0502020202020204" pitchFamily="34" charset="0"/>
              </a:rPr>
              <a:t>esa base, cuando la norma que contiene el supuesto de infracción establece: "las demás violaciones a esta ley y a sus disposiciones reglamentarias" o expresiones similares, </a:t>
            </a:r>
            <a:r>
              <a:rPr lang="es-MX" sz="1600" b="1" u="sng" dirty="0">
                <a:latin typeface="Century Gothic" panose="020B0502020202020204" pitchFamily="34" charset="0"/>
              </a:rPr>
              <a:t>no vulnera el principio de tipicidad, siempre que la conducta de reproche se desprenda de la propia legislación o de sus disposiciones reglamentarias y permita al gobernado su previsibilidad, </a:t>
            </a:r>
            <a:r>
              <a:rPr lang="es-MX" sz="1600" dirty="0">
                <a:latin typeface="Century Gothic" panose="020B0502020202020204" pitchFamily="34" charset="0"/>
              </a:rPr>
              <a:t>evitando con ello la arbitrariedad de la autoridad administrativa al establecer una sanción.</a:t>
            </a:r>
          </a:p>
          <a:p>
            <a:pPr algn="just">
              <a:lnSpc>
                <a:spcPct val="150000"/>
              </a:lnSpc>
              <a:buClrTx/>
            </a:pPr>
            <a:endParaRPr lang="es-MX" dirty="0">
              <a:latin typeface="Century Gothic" panose="020B0502020202020204" pitchFamily="34" charset="0"/>
            </a:endParaRPr>
          </a:p>
          <a:p>
            <a:pPr marL="0" indent="0" algn="just">
              <a:buNone/>
            </a:pPr>
            <a:endParaRPr lang="es-MX" sz="2000" dirty="0">
              <a:latin typeface="Century Gothic" panose="020B0502020202020204" pitchFamily="34" charset="0"/>
            </a:endParaRPr>
          </a:p>
          <a:p>
            <a:pPr marL="0" indent="0" algn="just">
              <a:buClrTx/>
              <a:buNone/>
            </a:pPr>
            <a:endParaRPr lang="es-MX" sz="2000" dirty="0">
              <a:latin typeface="Century Gothic" panose="020B0502020202020204" pitchFamily="34" charset="0"/>
            </a:endParaRPr>
          </a:p>
        </p:txBody>
      </p:sp>
    </p:spTree>
    <p:extLst>
      <p:ext uri="{BB962C8B-B14F-4D97-AF65-F5344CB8AC3E}">
        <p14:creationId xmlns:p14="http://schemas.microsoft.com/office/powerpoint/2010/main" val="1680564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4271" y="838200"/>
            <a:ext cx="9909211" cy="478221"/>
          </a:xfrm>
        </p:spPr>
        <p:style>
          <a:lnRef idx="3">
            <a:schemeClr val="lt1"/>
          </a:lnRef>
          <a:fillRef idx="1">
            <a:schemeClr val="accent5"/>
          </a:fillRef>
          <a:effectRef idx="1">
            <a:schemeClr val="accent5"/>
          </a:effectRef>
          <a:fontRef idx="minor">
            <a:schemeClr val="lt1"/>
          </a:fontRef>
        </p:style>
        <p:txBody>
          <a:bodyPr>
            <a:normAutofit/>
          </a:bodyPr>
          <a:lstStyle/>
          <a:p>
            <a:pPr algn="ctr"/>
            <a:r>
              <a:rPr lang="es-MX" sz="2400" b="1" dirty="0">
                <a:solidFill>
                  <a:schemeClr val="tx1"/>
                </a:solidFill>
                <a:latin typeface="Century Gothic" panose="020B0502020202020204" pitchFamily="34" charset="0"/>
              </a:rPr>
              <a:t>EL PRINCIPIO DE LEGALIDAD EN RELACION CON EL </a:t>
            </a:r>
            <a:r>
              <a:rPr lang="es-MX" sz="2400" b="1" dirty="0" smtClean="0">
                <a:solidFill>
                  <a:schemeClr val="tx1"/>
                </a:solidFill>
                <a:latin typeface="Century Gothic" panose="020B0502020202020204" pitchFamily="34" charset="0"/>
              </a:rPr>
              <a:t>DE TIPICIDAD</a:t>
            </a:r>
            <a:endParaRPr lang="es-MX" sz="2400" dirty="0">
              <a:solidFill>
                <a:schemeClr val="tx1"/>
              </a:solidFill>
              <a:latin typeface="Century Gothic" panose="020B0502020202020204" pitchFamily="34" charset="0"/>
            </a:endParaRPr>
          </a:p>
        </p:txBody>
      </p:sp>
      <p:sp>
        <p:nvSpPr>
          <p:cNvPr id="3" name="Marcador de contenido 2"/>
          <p:cNvSpPr>
            <a:spLocks noGrp="1"/>
          </p:cNvSpPr>
          <p:nvPr>
            <p:ph idx="1"/>
          </p:nvPr>
        </p:nvSpPr>
        <p:spPr>
          <a:xfrm>
            <a:off x="513364" y="1805962"/>
            <a:ext cx="10001249" cy="4386930"/>
          </a:xfrm>
        </p:spPr>
        <p:txBody>
          <a:bodyPr>
            <a:normAutofit fontScale="85000" lnSpcReduction="20000"/>
          </a:bodyPr>
          <a:lstStyle/>
          <a:p>
            <a:pPr lvl="0" algn="just">
              <a:lnSpc>
                <a:spcPct val="160000"/>
              </a:lnSpc>
              <a:buClrTx/>
            </a:pPr>
            <a:r>
              <a:rPr lang="es-MX" sz="2400" dirty="0">
                <a:latin typeface="Century Gothic" panose="020B0502020202020204" pitchFamily="34" charset="0"/>
              </a:rPr>
              <a:t>El mandato de tipificación es una fórmula técnica que integra las condiciones de previsión y certeza de la disposición normativa. </a:t>
            </a:r>
          </a:p>
          <a:p>
            <a:pPr algn="just">
              <a:lnSpc>
                <a:spcPct val="160000"/>
              </a:lnSpc>
            </a:pPr>
            <a:endParaRPr lang="es-MX" sz="2400" dirty="0">
              <a:latin typeface="Century Gothic" panose="020B0502020202020204" pitchFamily="34" charset="0"/>
            </a:endParaRPr>
          </a:p>
          <a:p>
            <a:pPr lvl="0" algn="just">
              <a:lnSpc>
                <a:spcPct val="160000"/>
              </a:lnSpc>
              <a:buClrTx/>
            </a:pPr>
            <a:r>
              <a:rPr lang="es-MX" sz="2400" b="1" dirty="0">
                <a:latin typeface="Century Gothic" panose="020B0502020202020204" pitchFamily="34" charset="0"/>
              </a:rPr>
              <a:t>Las infracciones y las sanciones no sólo tienen que estar previstas con anterioridad a que se produzca la conducta enjuiciable (</a:t>
            </a:r>
            <a:r>
              <a:rPr lang="es-MX" sz="2400" b="1" dirty="0" err="1">
                <a:latin typeface="Century Gothic" panose="020B0502020202020204" pitchFamily="34" charset="0"/>
              </a:rPr>
              <a:t>lex</a:t>
            </a:r>
            <a:r>
              <a:rPr lang="es-MX" sz="2400" b="1" dirty="0">
                <a:latin typeface="Century Gothic" panose="020B0502020202020204" pitchFamily="34" charset="0"/>
              </a:rPr>
              <a:t> previa), sino que deben tener un grado de precisión tal (</a:t>
            </a:r>
            <a:r>
              <a:rPr lang="es-MX" sz="2400" b="1" dirty="0" err="1">
                <a:latin typeface="Century Gothic" panose="020B0502020202020204" pitchFamily="34" charset="0"/>
              </a:rPr>
              <a:t>lex</a:t>
            </a:r>
            <a:r>
              <a:rPr lang="es-MX" sz="2400" b="1" dirty="0">
                <a:latin typeface="Century Gothic" panose="020B0502020202020204" pitchFamily="34" charset="0"/>
              </a:rPr>
              <a:t> </a:t>
            </a:r>
            <a:r>
              <a:rPr lang="es-MX" sz="2400" b="1" dirty="0" err="1">
                <a:latin typeface="Century Gothic" panose="020B0502020202020204" pitchFamily="34" charset="0"/>
              </a:rPr>
              <a:t>certa</a:t>
            </a:r>
            <a:r>
              <a:rPr lang="es-MX" sz="2400" b="1" dirty="0">
                <a:latin typeface="Century Gothic" panose="020B0502020202020204" pitchFamily="34" charset="0"/>
              </a:rPr>
              <a:t>), que hagan innecesaria la actividad del operador jurídico, tendente a determinar los elementos del tipo, ya sea con ánimo creativo, de complementación, en una interpretación basada en la analogía, o en un desvío del texto legal. </a:t>
            </a:r>
          </a:p>
          <a:p>
            <a:endParaRPr lang="es-MX" dirty="0"/>
          </a:p>
          <a:p>
            <a:endParaRPr lang="es-MX" dirty="0"/>
          </a:p>
          <a:p>
            <a:endParaRPr lang="es-MX" dirty="0"/>
          </a:p>
        </p:txBody>
      </p:sp>
    </p:spTree>
    <p:extLst>
      <p:ext uri="{BB962C8B-B14F-4D97-AF65-F5344CB8AC3E}">
        <p14:creationId xmlns:p14="http://schemas.microsoft.com/office/powerpoint/2010/main" val="1829487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03007" y="1063188"/>
            <a:ext cx="10515599" cy="4651812"/>
          </a:xfrm>
        </p:spPr>
        <p:txBody>
          <a:bodyPr>
            <a:normAutofit fontScale="92500" lnSpcReduction="10000"/>
          </a:bodyPr>
          <a:lstStyle/>
          <a:p>
            <a:pPr lvl="0" algn="just">
              <a:lnSpc>
                <a:spcPct val="160000"/>
              </a:lnSpc>
              <a:buClrTx/>
            </a:pPr>
            <a:r>
              <a:rPr lang="es-MX" dirty="0">
                <a:latin typeface="Century Gothic" panose="020B0502020202020204" pitchFamily="34" charset="0"/>
              </a:rPr>
              <a:t>No obstante, en el derecho administrativo sancionador la tipificación normativa no llega a ser inexcusablemente precisa y directa, </a:t>
            </a:r>
            <a:r>
              <a:rPr lang="es-MX" b="1" dirty="0">
                <a:latin typeface="Century Gothic" panose="020B0502020202020204" pitchFamily="34" charset="0"/>
              </a:rPr>
              <a:t>sino que es habitual que se practique indirectamente o por remisión,</a:t>
            </a:r>
            <a:r>
              <a:rPr lang="es-MX" dirty="0">
                <a:latin typeface="Century Gothic" panose="020B0502020202020204" pitchFamily="34" charset="0"/>
              </a:rPr>
              <a:t> cuando la conducta de reproche puede desprenderse de las disposiciones legales o reglamentarias que complementen las técnicas normativas utilizadas por el legislador, </a:t>
            </a:r>
            <a:r>
              <a:rPr lang="es-MX" b="1" i="1" dirty="0">
                <a:solidFill>
                  <a:srgbClr val="FF0000"/>
                </a:solidFill>
                <a:latin typeface="Century Gothic" panose="020B0502020202020204" pitchFamily="34" charset="0"/>
              </a:rPr>
              <a:t>como pudieran ser los conceptos jurídicos indeterminados y, en general, los conceptos cuya delimitación permite un margen de apreciación. </a:t>
            </a:r>
          </a:p>
          <a:p>
            <a:pPr algn="just">
              <a:lnSpc>
                <a:spcPct val="160000"/>
              </a:lnSpc>
            </a:pPr>
            <a:endParaRPr lang="es-MX" b="1" i="1" dirty="0">
              <a:solidFill>
                <a:srgbClr val="FF0000"/>
              </a:solidFill>
              <a:latin typeface="Century Gothic" panose="020B0502020202020204" pitchFamily="34" charset="0"/>
            </a:endParaRPr>
          </a:p>
          <a:p>
            <a:pPr lvl="0" algn="just">
              <a:lnSpc>
                <a:spcPct val="160000"/>
              </a:lnSpc>
              <a:buClrTx/>
              <a:buFont typeface="Wingdings 3" panose="05040102010807070707" pitchFamily="18" charset="2"/>
              <a:buChar char=""/>
            </a:pPr>
            <a:r>
              <a:rPr lang="es-MX" dirty="0">
                <a:latin typeface="Century Gothic" panose="020B0502020202020204" pitchFamily="34" charset="0"/>
              </a:rPr>
              <a:t>El </a:t>
            </a:r>
            <a:r>
              <a:rPr lang="es-MX" b="1" u="sng" dirty="0">
                <a:latin typeface="Century Gothic" panose="020B0502020202020204" pitchFamily="34" charset="0"/>
              </a:rPr>
              <a:t>principio de tipicidad</a:t>
            </a:r>
            <a:r>
              <a:rPr lang="es-MX" dirty="0">
                <a:latin typeface="Century Gothic" panose="020B0502020202020204" pitchFamily="34" charset="0"/>
              </a:rPr>
              <a:t>, como la exigencia de que la conducta, que es condición de la sanción, se contenga </a:t>
            </a:r>
            <a:r>
              <a:rPr lang="es-MX" b="1" u="sng" dirty="0">
                <a:latin typeface="Century Gothic" panose="020B0502020202020204" pitchFamily="34" charset="0"/>
              </a:rPr>
              <a:t>en una predeterminación inteligible</a:t>
            </a:r>
            <a:r>
              <a:rPr lang="es-MX" dirty="0">
                <a:latin typeface="Century Gothic" panose="020B0502020202020204" pitchFamily="34" charset="0"/>
              </a:rPr>
              <a:t>, sin importar la fuente jurídica de la que derive la obligación, la cual debe ser individualizable de forma precisa, para </a:t>
            </a:r>
            <a:r>
              <a:rPr lang="es-MX" b="1" dirty="0">
                <a:solidFill>
                  <a:srgbClr val="FF0000"/>
                </a:solidFill>
                <a:latin typeface="Century Gothic" panose="020B0502020202020204" pitchFamily="34" charset="0"/>
              </a:rPr>
              <a:t>permitir a las personas la previsibilidad de las conductas infractoras y evitar la arbitrariedad de la autoridad.</a:t>
            </a:r>
            <a:r>
              <a:rPr lang="es-MX" dirty="0">
                <a:solidFill>
                  <a:srgbClr val="FF0000"/>
                </a:solidFill>
                <a:latin typeface="Century Gothic" panose="020B0502020202020204" pitchFamily="34" charset="0"/>
              </a:rPr>
              <a:t> </a:t>
            </a:r>
          </a:p>
          <a:p>
            <a:pPr>
              <a:lnSpc>
                <a:spcPct val="160000"/>
              </a:lnSpc>
            </a:pPr>
            <a:endParaRPr lang="es-MX" dirty="0"/>
          </a:p>
        </p:txBody>
      </p:sp>
    </p:spTree>
    <p:extLst>
      <p:ext uri="{BB962C8B-B14F-4D97-AF65-F5344CB8AC3E}">
        <p14:creationId xmlns:p14="http://schemas.microsoft.com/office/powerpoint/2010/main" val="4127683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28625" y="1035598"/>
            <a:ext cx="10843278" cy="4469737"/>
          </a:xfrm>
        </p:spPr>
        <p:txBody>
          <a:bodyPr>
            <a:normAutofit/>
          </a:bodyPr>
          <a:lstStyle/>
          <a:p>
            <a:pPr lvl="0" algn="just">
              <a:lnSpc>
                <a:spcPct val="150000"/>
              </a:lnSpc>
              <a:buClrTx/>
            </a:pPr>
            <a:r>
              <a:rPr lang="es-MX" dirty="0">
                <a:latin typeface="Century Gothic" panose="020B0502020202020204" pitchFamily="34" charset="0"/>
              </a:rPr>
              <a:t>En este contexto, la administración colabora en la precisión del tipo a través de la tarea de subsunción en el primer proceso de aplicación de la norma, mediante el denominado silogismo de determinación de la consecuencia jurídica, que conlleva la constatación de los hechos, la interpretación del supuesto de hecho del texto normativo, la subsunción de los hechos en el supuesto fáctico y la determinación de la consecuencia jurídica. </a:t>
            </a:r>
          </a:p>
          <a:p>
            <a:pPr algn="just">
              <a:lnSpc>
                <a:spcPct val="150000"/>
              </a:lnSpc>
            </a:pPr>
            <a:endParaRPr lang="es-MX" dirty="0">
              <a:latin typeface="Century Gothic" panose="020B0502020202020204" pitchFamily="34" charset="0"/>
            </a:endParaRPr>
          </a:p>
          <a:p>
            <a:pPr lvl="0" algn="just">
              <a:lnSpc>
                <a:spcPct val="150000"/>
              </a:lnSpc>
              <a:buClrTx/>
            </a:pPr>
            <a:r>
              <a:rPr lang="es-MX" dirty="0">
                <a:latin typeface="Century Gothic" panose="020B0502020202020204" pitchFamily="34" charset="0"/>
              </a:rPr>
              <a:t>Por tanto, la validez constitucional de la aplicación de las disposiciones administrativas sancionadoras dependerá del respeto a la literalidad del enunciado normativo </a:t>
            </a:r>
            <a:r>
              <a:rPr lang="es-MX" b="1" dirty="0">
                <a:solidFill>
                  <a:srgbClr val="FF0000"/>
                </a:solidFill>
                <a:latin typeface="Century Gothic" panose="020B0502020202020204" pitchFamily="34" charset="0"/>
              </a:rPr>
              <a:t>y a su previsibilidad, que impidan a los gobernados programar sus comportamientos sin temor a posibles condenas por actos no tipificados previamente</a:t>
            </a:r>
            <a:r>
              <a:rPr lang="es-MX" dirty="0">
                <a:latin typeface="Century Gothic" panose="020B0502020202020204" pitchFamily="34" charset="0"/>
              </a:rPr>
              <a:t>.</a:t>
            </a:r>
          </a:p>
          <a:p>
            <a:endParaRPr lang="es-MX" dirty="0"/>
          </a:p>
        </p:txBody>
      </p:sp>
    </p:spTree>
    <p:extLst>
      <p:ext uri="{BB962C8B-B14F-4D97-AF65-F5344CB8AC3E}">
        <p14:creationId xmlns:p14="http://schemas.microsoft.com/office/powerpoint/2010/main" val="4140294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D5352C-F3C8-BA24-EDD2-D7FD1CC1EFE6}"/>
              </a:ext>
            </a:extLst>
          </p:cNvPr>
          <p:cNvSpPr>
            <a:spLocks noGrp="1"/>
          </p:cNvSpPr>
          <p:nvPr>
            <p:ph type="title"/>
          </p:nvPr>
        </p:nvSpPr>
        <p:spPr>
          <a:xfrm>
            <a:off x="677333" y="609600"/>
            <a:ext cx="10350646" cy="714703"/>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kumimoji="0" lang="es-ES"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NORMAS PROCESALES. SON APLICABLES LAS VIGENTES AL MOMENTO DE LLEVARSE A CABO LA ACTUACIÓN RELATIVA, POR LO QUE NO PUEDE ALEGARSE SU APLICACIÓN RETROACTIVA.</a:t>
            </a:r>
            <a:endParaRPr lang="es-MX" dirty="0"/>
          </a:p>
        </p:txBody>
      </p:sp>
      <p:sp>
        <p:nvSpPr>
          <p:cNvPr id="3" name="Marcador de contenido 2">
            <a:extLst>
              <a:ext uri="{FF2B5EF4-FFF2-40B4-BE49-F238E27FC236}">
                <a16:creationId xmlns:a16="http://schemas.microsoft.com/office/drawing/2014/main" id="{40942C34-640C-423E-1610-849C17074BA4}"/>
              </a:ext>
            </a:extLst>
          </p:cNvPr>
          <p:cNvSpPr>
            <a:spLocks noGrp="1"/>
          </p:cNvSpPr>
          <p:nvPr>
            <p:ph idx="1"/>
          </p:nvPr>
        </p:nvSpPr>
        <p:spPr>
          <a:xfrm>
            <a:off x="677334" y="1589812"/>
            <a:ext cx="10681721" cy="4041647"/>
          </a:xfrm>
        </p:spPr>
        <p:txBody>
          <a:bodyPr>
            <a:noAutofit/>
          </a:bodyPr>
          <a:lstStyle/>
          <a:p>
            <a:pPr marL="0" indent="0" algn="just">
              <a:lnSpc>
                <a:spcPct val="150000"/>
              </a:lnSpc>
              <a:buNone/>
            </a:pPr>
            <a:r>
              <a:rPr lang="es-ES" sz="2000" dirty="0"/>
              <a:t>Tratándose de normas procesales, las partes no adquieren el derecho a que la contienda judicial en la que intervienen se tramite al tenor de las reglas del procedimiento en vigor al momento en que haya nacido el acto jurídico origen del litigio, ni al de las vigentes cuando el juicio inicie, toda vez que los derechos emanados de tales normas nacen del procedimiento mismo y se agotan en cada etapa, de ahí que cada una de sus fases se rija por la regla vigente al momento en que se desarrolla, </a:t>
            </a:r>
            <a:r>
              <a:rPr lang="es-ES" sz="2000" b="1" dirty="0">
                <a:solidFill>
                  <a:srgbClr val="FF0000"/>
                </a:solidFill>
              </a:rPr>
              <a:t>excepto en los casos en que en el decreto de reformas relativo se hayan establecido disposiciones expresas sobre su aplicación en otro sentido</a:t>
            </a:r>
            <a:r>
              <a:rPr lang="es-ES" sz="2000" dirty="0"/>
              <a:t>. En consecuencia, cuando se trata de normas de carácter adjetivo no puede alegarse la aplicación retroactiva de la ley, proscrita en el artículo 14 de la Constitución Política de los Estados Unidos Mexicanos.</a:t>
            </a:r>
            <a:endParaRPr lang="es-MX" sz="2000" dirty="0"/>
          </a:p>
        </p:txBody>
      </p:sp>
      <p:sp>
        <p:nvSpPr>
          <p:cNvPr id="5" name="Marcador de número de diapositiva 4">
            <a:extLst>
              <a:ext uri="{FF2B5EF4-FFF2-40B4-BE49-F238E27FC236}">
                <a16:creationId xmlns:a16="http://schemas.microsoft.com/office/drawing/2014/main" id="{4EAEC24F-C210-9C7B-D566-D1204F877957}"/>
              </a:ext>
            </a:extLst>
          </p:cNvPr>
          <p:cNvSpPr>
            <a:spLocks noGrp="1"/>
          </p:cNvSpPr>
          <p:nvPr>
            <p:ph type="sldNum" sz="quarter" idx="12"/>
          </p:nvPr>
        </p:nvSpPr>
        <p:spPr/>
        <p:txBody>
          <a:bodyPr/>
          <a:lstStyle/>
          <a:p>
            <a:fld id="{14E7D8EA-40F1-4747-A556-AE7F513149D2}" type="slidenum">
              <a:rPr lang="es-MX" smtClean="0">
                <a:solidFill>
                  <a:srgbClr val="5FCBEF"/>
                </a:solidFill>
              </a:rPr>
              <a:pPr/>
              <a:t>19</a:t>
            </a:fld>
            <a:endParaRPr lang="es-MX">
              <a:solidFill>
                <a:srgbClr val="5FCBEF"/>
              </a:solidFill>
            </a:endParaRPr>
          </a:p>
        </p:txBody>
      </p:sp>
    </p:spTree>
    <p:extLst>
      <p:ext uri="{BB962C8B-B14F-4D97-AF65-F5344CB8AC3E}">
        <p14:creationId xmlns:p14="http://schemas.microsoft.com/office/powerpoint/2010/main" val="3657018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64628" y="543911"/>
            <a:ext cx="526201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s-MX" dirty="0" smtClean="0"/>
              <a:t>RÉGIMEN JURÍDICO DE LOS SERVIDORES PÚBLICOS</a:t>
            </a:r>
            <a:endParaRPr lang="es-MX" dirty="0"/>
          </a:p>
        </p:txBody>
      </p:sp>
      <p:sp>
        <p:nvSpPr>
          <p:cNvPr id="3" name="2 CuadroTexto"/>
          <p:cNvSpPr txBox="1"/>
          <p:nvPr/>
        </p:nvSpPr>
        <p:spPr>
          <a:xfrm>
            <a:off x="512380" y="1615966"/>
            <a:ext cx="10247585" cy="4524315"/>
          </a:xfrm>
          <a:prstGeom prst="rect">
            <a:avLst/>
          </a:prstGeom>
          <a:noFill/>
        </p:spPr>
        <p:txBody>
          <a:bodyPr wrap="square" rtlCol="0">
            <a:spAutoFit/>
          </a:bodyPr>
          <a:lstStyle/>
          <a:p>
            <a:pPr algn="just">
              <a:lnSpc>
                <a:spcPct val="150000"/>
              </a:lnSpc>
            </a:pPr>
            <a:r>
              <a:rPr lang="es-MX" sz="1600" dirty="0" smtClean="0"/>
              <a:t>Para </a:t>
            </a:r>
            <a:r>
              <a:rPr lang="es-MX" sz="1600" dirty="0"/>
              <a:t>los efectos de las responsabilidades a que alude </a:t>
            </a:r>
            <a:r>
              <a:rPr lang="es-MX" sz="1600" dirty="0" smtClean="0"/>
              <a:t>el Título cuarto </a:t>
            </a:r>
            <a:r>
              <a:rPr lang="es-MX" sz="1600" dirty="0"/>
              <a:t>se reputarán como servidores públicos a los representantes de elección popular, a los miembros del Poder Judicial de la Federación, los funcionarios y empleados y, en general, a toda persona que desempeñe </a:t>
            </a:r>
            <a:r>
              <a:rPr lang="es-MX" sz="1600" u="sng" dirty="0"/>
              <a:t>un </a:t>
            </a:r>
            <a:r>
              <a:rPr lang="es-MX" sz="1600" b="1" u="sng" dirty="0"/>
              <a:t>empleo, cargo o comisión de cualquier naturaleza</a:t>
            </a:r>
            <a:r>
              <a:rPr lang="es-MX" sz="1600" dirty="0"/>
              <a:t> en el Congreso de la Unión o en la Administración Pública Federal, así como a los servidores públicos de los organismos a los que esta Constitución otorgue autonomía, quienes serán responsables por los actos u omisiones en que incurran en el desempeño de sus respectivas funciones. </a:t>
            </a:r>
            <a:endParaRPr lang="es-MX" sz="1600" dirty="0" smtClean="0"/>
          </a:p>
          <a:p>
            <a:pPr algn="just">
              <a:lnSpc>
                <a:spcPct val="150000"/>
              </a:lnSpc>
            </a:pPr>
            <a:r>
              <a:rPr lang="es-MX" sz="1600" dirty="0" smtClean="0"/>
              <a:t>(….)</a:t>
            </a:r>
            <a:endParaRPr lang="es-MX" sz="1600" dirty="0"/>
          </a:p>
          <a:p>
            <a:pPr algn="just">
              <a:lnSpc>
                <a:spcPct val="150000"/>
              </a:lnSpc>
            </a:pPr>
            <a:r>
              <a:rPr lang="es-MX" sz="1600" dirty="0"/>
              <a:t>Las Constituciones de las entidades federativas precisarán, en los mismos términos del primer párrafo de este artículo y para los efectos de sus responsabilidades, el carácter de servidores públicos de quienes desempeñen empleo, cargo o comisión en las entidades federativas, los Municipios y las demarcaciones territoriales de la Ciudad de México. </a:t>
            </a:r>
            <a:r>
              <a:rPr lang="es-MX" sz="1600" b="1" dirty="0"/>
              <a:t>Dichos servidores públicos serán responsables por el manejo indebido de recursos públicos y la deuda pública. </a:t>
            </a:r>
          </a:p>
        </p:txBody>
      </p:sp>
      <p:sp>
        <p:nvSpPr>
          <p:cNvPr id="4" name="3 CuadroTexto"/>
          <p:cNvSpPr txBox="1"/>
          <p:nvPr/>
        </p:nvSpPr>
        <p:spPr>
          <a:xfrm>
            <a:off x="638504" y="1057447"/>
            <a:ext cx="7818551" cy="369332"/>
          </a:xfrm>
          <a:prstGeom prst="rect">
            <a:avLst/>
          </a:prstGeom>
          <a:noFill/>
        </p:spPr>
        <p:txBody>
          <a:bodyPr wrap="none" rtlCol="0">
            <a:spAutoFit/>
          </a:bodyPr>
          <a:lstStyle/>
          <a:p>
            <a:r>
              <a:rPr lang="es-MX" b="1" dirty="0" smtClean="0"/>
              <a:t>Artículo 108  </a:t>
            </a:r>
            <a:r>
              <a:rPr lang="es-MX" dirty="0" smtClean="0"/>
              <a:t>de la Constitución Política de los Estados Unidos Mexicanos </a:t>
            </a:r>
            <a:endParaRPr lang="es-MX" dirty="0"/>
          </a:p>
        </p:txBody>
      </p:sp>
    </p:spTree>
    <p:extLst>
      <p:ext uri="{BB962C8B-B14F-4D97-AF65-F5344CB8AC3E}">
        <p14:creationId xmlns:p14="http://schemas.microsoft.com/office/powerpoint/2010/main" val="3711693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580697"/>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s-MX" sz="2800" b="1" dirty="0">
                <a:solidFill>
                  <a:schemeClr val="tx1"/>
                </a:solidFill>
                <a:latin typeface="Century Gothic" panose="020B0502020202020204" pitchFamily="34" charset="0"/>
              </a:rPr>
              <a:t>LOS PRINCIPIOS DE TIPICIDAD Y RESERVA DE LEY</a:t>
            </a:r>
            <a:endParaRPr lang="es-MX" sz="2800" dirty="0">
              <a:solidFill>
                <a:schemeClr val="tx1"/>
              </a:solidFill>
              <a:latin typeface="Century Gothic" panose="020B0502020202020204" pitchFamily="34" charset="0"/>
            </a:endParaRPr>
          </a:p>
        </p:txBody>
      </p:sp>
      <p:sp>
        <p:nvSpPr>
          <p:cNvPr id="3" name="Marcador de contenido 2"/>
          <p:cNvSpPr>
            <a:spLocks noGrp="1"/>
          </p:cNvSpPr>
          <p:nvPr>
            <p:ph idx="1"/>
          </p:nvPr>
        </p:nvSpPr>
        <p:spPr>
          <a:xfrm>
            <a:off x="473951" y="1719155"/>
            <a:ext cx="10144125" cy="4325936"/>
          </a:xfrm>
        </p:spPr>
        <p:txBody>
          <a:bodyPr>
            <a:normAutofit fontScale="92500"/>
          </a:bodyPr>
          <a:lstStyle/>
          <a:p>
            <a:pPr lvl="0" algn="just">
              <a:lnSpc>
                <a:spcPct val="150000"/>
              </a:lnSpc>
              <a:buClrTx/>
            </a:pPr>
            <a:r>
              <a:rPr lang="es-MX" dirty="0">
                <a:latin typeface="Century Gothic" panose="020B0502020202020204" pitchFamily="34" charset="0"/>
              </a:rPr>
              <a:t>El Pleno de la SCJN sustentó en la jurisprudencia P./J. 100/2006, (1) que el </a:t>
            </a:r>
            <a:r>
              <a:rPr lang="es-MX" b="1" dirty="0">
                <a:latin typeface="Century Gothic" panose="020B0502020202020204" pitchFamily="34" charset="0"/>
              </a:rPr>
              <a:t>principio de tipicidad</a:t>
            </a:r>
            <a:r>
              <a:rPr lang="es-MX" dirty="0">
                <a:latin typeface="Century Gothic" panose="020B0502020202020204" pitchFamily="34" charset="0"/>
              </a:rPr>
              <a:t>, </a:t>
            </a:r>
            <a:r>
              <a:rPr lang="es-MX" dirty="0" smtClean="0">
                <a:latin typeface="Century Gothic" panose="020B0502020202020204" pitchFamily="34" charset="0"/>
              </a:rPr>
              <a:t>junto </a:t>
            </a:r>
            <a:r>
              <a:rPr lang="es-MX" dirty="0">
                <a:latin typeface="Century Gothic" panose="020B0502020202020204" pitchFamily="34" charset="0"/>
              </a:rPr>
              <a:t>con el de </a:t>
            </a:r>
            <a:r>
              <a:rPr lang="es-MX" b="1" dirty="0">
                <a:latin typeface="Century Gothic" panose="020B0502020202020204" pitchFamily="34" charset="0"/>
              </a:rPr>
              <a:t>reserva de ley </a:t>
            </a:r>
            <a:r>
              <a:rPr lang="es-MX" dirty="0">
                <a:latin typeface="Century Gothic" panose="020B0502020202020204" pitchFamily="34" charset="0"/>
              </a:rPr>
              <a:t>integran el núcleo duro del </a:t>
            </a:r>
            <a:r>
              <a:rPr lang="es-MX" b="1" u="sng" dirty="0">
                <a:latin typeface="Century Gothic" panose="020B0502020202020204" pitchFamily="34" charset="0"/>
              </a:rPr>
              <a:t>principio de legalidad </a:t>
            </a:r>
            <a:r>
              <a:rPr lang="es-MX" dirty="0">
                <a:latin typeface="Century Gothic" panose="020B0502020202020204" pitchFamily="34" charset="0"/>
              </a:rPr>
              <a:t>en materia de sanciones, se manifiesta como una </a:t>
            </a:r>
            <a:r>
              <a:rPr lang="es-MX" b="1" u="sng" dirty="0">
                <a:latin typeface="Century Gothic" panose="020B0502020202020204" pitchFamily="34" charset="0"/>
              </a:rPr>
              <a:t>exigencia de predeterminación normativa clara y precisa de las conductas ilícitas y de las sanciones correspondientes</a:t>
            </a:r>
            <a:r>
              <a:rPr lang="es-MX" dirty="0">
                <a:latin typeface="Century Gothic" panose="020B0502020202020204" pitchFamily="34" charset="0"/>
              </a:rPr>
              <a:t>. </a:t>
            </a:r>
          </a:p>
          <a:p>
            <a:pPr algn="just">
              <a:lnSpc>
                <a:spcPct val="150000"/>
              </a:lnSpc>
            </a:pPr>
            <a:endParaRPr lang="es-MX" dirty="0">
              <a:latin typeface="Century Gothic" panose="020B0502020202020204" pitchFamily="34" charset="0"/>
            </a:endParaRPr>
          </a:p>
          <a:p>
            <a:pPr lvl="0" algn="just">
              <a:lnSpc>
                <a:spcPct val="150000"/>
              </a:lnSpc>
              <a:buClrTx/>
            </a:pPr>
            <a:r>
              <a:rPr lang="es-MX" dirty="0">
                <a:latin typeface="Century Gothic" panose="020B0502020202020204" pitchFamily="34" charset="0"/>
              </a:rPr>
              <a:t>A su vez, el precepto de referencia establece como una obligación de todo servidor público, abstenerse de cualquier acto u omisión que implique </a:t>
            </a:r>
            <a:r>
              <a:rPr lang="es-MX" b="1" u="sng" dirty="0">
                <a:latin typeface="Century Gothic" panose="020B0502020202020204" pitchFamily="34" charset="0"/>
              </a:rPr>
              <a:t>incumplir cualquier disposición legal, reglamentaria o administrativa</a:t>
            </a:r>
            <a:r>
              <a:rPr lang="es-MX" dirty="0">
                <a:latin typeface="Century Gothic" panose="020B0502020202020204" pitchFamily="34" charset="0"/>
              </a:rPr>
              <a:t>, </a:t>
            </a:r>
            <a:r>
              <a:rPr lang="es-MX" b="1" dirty="0">
                <a:solidFill>
                  <a:srgbClr val="FF0000"/>
                </a:solidFill>
                <a:latin typeface="Century Gothic" panose="020B0502020202020204" pitchFamily="34" charset="0"/>
              </a:rPr>
              <a:t>relacionada con el servicio público</a:t>
            </a:r>
            <a:r>
              <a:rPr lang="es-MX" dirty="0">
                <a:latin typeface="Century Gothic" panose="020B0502020202020204" pitchFamily="34" charset="0"/>
              </a:rPr>
              <a:t>, y precisa que la eventual inobservancia de dicha obligación constituye una infracción que dará lugar al procedimiento y a las sanciones correspondientes. </a:t>
            </a:r>
          </a:p>
          <a:p>
            <a:endParaRPr lang="es-MX" dirty="0"/>
          </a:p>
        </p:txBody>
      </p:sp>
    </p:spTree>
    <p:extLst>
      <p:ext uri="{BB962C8B-B14F-4D97-AF65-F5344CB8AC3E}">
        <p14:creationId xmlns:p14="http://schemas.microsoft.com/office/powerpoint/2010/main" val="3741452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5084" y="985567"/>
            <a:ext cx="9735206" cy="5178751"/>
          </a:xfrm>
        </p:spPr>
        <p:txBody>
          <a:bodyPr/>
          <a:lstStyle/>
          <a:p>
            <a:pPr algn="just">
              <a:lnSpc>
                <a:spcPct val="150000"/>
              </a:lnSpc>
              <a:buClrTx/>
            </a:pPr>
            <a:r>
              <a:rPr lang="es-MX" b="1" dirty="0">
                <a:latin typeface="Century Gothic" panose="020B0502020202020204" pitchFamily="34" charset="0"/>
              </a:rPr>
              <a:t>Una norma que contenga un tipo sancionador de remisión o en blanco, no vulnera los principios de tipicidad, ni reserva de ley, pues constituye una norma formal y materialmente legislativa que, con un grado de certeza y concreción constitucionalmente exigibles, establece el núcleo básico de las conductas infractoras. </a:t>
            </a:r>
          </a:p>
          <a:p>
            <a:pPr algn="just">
              <a:lnSpc>
                <a:spcPct val="150000"/>
              </a:lnSpc>
            </a:pPr>
            <a:endParaRPr lang="es-MX" b="1" dirty="0">
              <a:latin typeface="Century Gothic" panose="020B0502020202020204" pitchFamily="34" charset="0"/>
            </a:endParaRPr>
          </a:p>
          <a:p>
            <a:pPr lvl="0" algn="just">
              <a:lnSpc>
                <a:spcPct val="150000"/>
              </a:lnSpc>
              <a:buClrTx/>
            </a:pPr>
            <a:r>
              <a:rPr lang="es-MX" b="1" dirty="0">
                <a:latin typeface="Century Gothic" panose="020B0502020202020204" pitchFamily="34" charset="0"/>
              </a:rPr>
              <a:t>Cierto es que estas últimas requieren, para su delimitación, acudir a otras normas (legales, administrativas o reglamentarias) para conocer si, efectivamente, un servidor público ha incurrido en la conducta infractora. </a:t>
            </a:r>
          </a:p>
          <a:p>
            <a:endParaRPr lang="es-MX" dirty="0"/>
          </a:p>
        </p:txBody>
      </p:sp>
    </p:spTree>
    <p:extLst>
      <p:ext uri="{BB962C8B-B14F-4D97-AF65-F5344CB8AC3E}">
        <p14:creationId xmlns:p14="http://schemas.microsoft.com/office/powerpoint/2010/main" val="4226157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27561" y="1079938"/>
            <a:ext cx="9664846" cy="4532585"/>
          </a:xfrm>
        </p:spPr>
        <p:txBody>
          <a:bodyPr>
            <a:normAutofit fontScale="92500"/>
          </a:bodyPr>
          <a:lstStyle/>
          <a:p>
            <a:pPr marL="342900" lvl="2" indent="-342900" algn="just">
              <a:lnSpc>
                <a:spcPct val="150000"/>
              </a:lnSpc>
              <a:buClrTx/>
            </a:pPr>
            <a:r>
              <a:rPr lang="es-MX" sz="1800" b="1" dirty="0">
                <a:solidFill>
                  <a:srgbClr val="FF0000"/>
                </a:solidFill>
                <a:latin typeface="Century Gothic" panose="020B0502020202020204" pitchFamily="34" charset="0"/>
              </a:rPr>
              <a:t>Sin embargo, tal remisión se encuentra acotada a que las normas respectivas estén relacionadas con el servicio público y, en todo caso, es el propio precepto -formal y materialmente legislativo- el que contiene el núcleo esencial que motiva la infracción, a saber, </a:t>
            </a:r>
            <a:r>
              <a:rPr lang="es-MX" sz="1800" b="1" u="sng" dirty="0">
                <a:solidFill>
                  <a:srgbClr val="FF0000"/>
                </a:solidFill>
                <a:latin typeface="Century Gothic" panose="020B0502020202020204" pitchFamily="34" charset="0"/>
              </a:rPr>
              <a:t>no abstenerse de llevar a cabo acciones u omisiones que conlleven el incumplimiento de las disposiciones relacionadas con el servicio público. </a:t>
            </a:r>
            <a:endParaRPr lang="es-MX" sz="1800" b="1" u="sng" dirty="0" smtClean="0">
              <a:solidFill>
                <a:srgbClr val="FF0000"/>
              </a:solidFill>
              <a:latin typeface="Century Gothic" panose="020B0502020202020204" pitchFamily="34" charset="0"/>
            </a:endParaRPr>
          </a:p>
          <a:p>
            <a:pPr marL="342900" lvl="2" indent="-342900" algn="just">
              <a:lnSpc>
                <a:spcPct val="150000"/>
              </a:lnSpc>
              <a:buClrTx/>
            </a:pPr>
            <a:endParaRPr lang="es-MX" sz="1800" b="1" u="sng" dirty="0">
              <a:solidFill>
                <a:srgbClr val="FF0000"/>
              </a:solidFill>
              <a:latin typeface="Century Gothic" panose="020B0502020202020204" pitchFamily="34" charset="0"/>
            </a:endParaRPr>
          </a:p>
          <a:p>
            <a:pPr marL="342900" lvl="2" indent="-342900" algn="just">
              <a:lnSpc>
                <a:spcPct val="150000"/>
              </a:lnSpc>
              <a:buClrTx/>
            </a:pPr>
            <a:r>
              <a:rPr lang="es-MX" sz="1800" b="1" dirty="0" smtClean="0">
                <a:solidFill>
                  <a:srgbClr val="FF0000"/>
                </a:solidFill>
                <a:latin typeface="Century Gothic" panose="020B0502020202020204" pitchFamily="34" charset="0"/>
              </a:rPr>
              <a:t>Por </a:t>
            </a:r>
            <a:r>
              <a:rPr lang="es-MX" sz="1800" b="1" dirty="0">
                <a:solidFill>
                  <a:srgbClr val="FF0000"/>
                </a:solidFill>
                <a:latin typeface="Century Gothic" panose="020B0502020202020204" pitchFamily="34" charset="0"/>
              </a:rPr>
              <a:t>tanto, el servidor público tiene certeza sobre las conductas que tiene prohibido llevar a cabo de acuerdo a su función, cargo, puesto o comisión, y se impide a la autoridad sancionadora incurrir en arbitrariedad, al no ser ella quien define la conducta ilícita.</a:t>
            </a:r>
            <a:endParaRPr lang="es-MX" sz="1800" dirty="0">
              <a:solidFill>
                <a:srgbClr val="FF0000"/>
              </a:solidFill>
              <a:latin typeface="Century Gothic" panose="020B0502020202020204" pitchFamily="34" charset="0"/>
            </a:endParaRPr>
          </a:p>
          <a:p>
            <a:endParaRPr lang="es-MX" dirty="0"/>
          </a:p>
        </p:txBody>
      </p:sp>
    </p:spTree>
    <p:extLst>
      <p:ext uri="{BB962C8B-B14F-4D97-AF65-F5344CB8AC3E}">
        <p14:creationId xmlns:p14="http://schemas.microsoft.com/office/powerpoint/2010/main" val="3635064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2607" y="609601"/>
            <a:ext cx="9916509" cy="698938"/>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s-MX" sz="3200" b="1" dirty="0"/>
              <a:t> </a:t>
            </a:r>
            <a:r>
              <a:rPr lang="es-MX" sz="2400" b="1" dirty="0">
                <a:solidFill>
                  <a:schemeClr val="tx1"/>
                </a:solidFill>
                <a:latin typeface="Century Gothic" panose="020B0502020202020204" pitchFamily="34" charset="0"/>
              </a:rPr>
              <a:t>EL PRINCIPIO DE CONGRUENCIA Y EXAHUSTIVIDAD(art 90 Y 111)</a:t>
            </a:r>
            <a:endParaRPr lang="es-MX" sz="2400" dirty="0">
              <a:solidFill>
                <a:schemeClr val="tx1"/>
              </a:solidFill>
              <a:latin typeface="Century Gothic" panose="020B0502020202020204" pitchFamily="34" charset="0"/>
            </a:endParaRPr>
          </a:p>
        </p:txBody>
      </p:sp>
      <p:sp>
        <p:nvSpPr>
          <p:cNvPr id="3" name="Marcador de contenido 2"/>
          <p:cNvSpPr>
            <a:spLocks noGrp="1"/>
          </p:cNvSpPr>
          <p:nvPr>
            <p:ph idx="1"/>
          </p:nvPr>
        </p:nvSpPr>
        <p:spPr>
          <a:xfrm>
            <a:off x="480265" y="1803894"/>
            <a:ext cx="10181166" cy="4218534"/>
          </a:xfrm>
        </p:spPr>
        <p:txBody>
          <a:bodyPr/>
          <a:lstStyle/>
          <a:p>
            <a:pPr algn="just">
              <a:lnSpc>
                <a:spcPct val="150000"/>
              </a:lnSpc>
              <a:buClrTx/>
            </a:pPr>
            <a:r>
              <a:rPr lang="es-MX" sz="2000" dirty="0">
                <a:latin typeface="Century Gothic" panose="020B0502020202020204" pitchFamily="34" charset="0"/>
              </a:rPr>
              <a:t>El </a:t>
            </a:r>
            <a:r>
              <a:rPr lang="es-MX" sz="2000" b="1" dirty="0">
                <a:latin typeface="Century Gothic" panose="020B0502020202020204" pitchFamily="34" charset="0"/>
              </a:rPr>
              <a:t>principio de congruencia</a:t>
            </a:r>
            <a:r>
              <a:rPr lang="es-MX" sz="2000" dirty="0">
                <a:latin typeface="Century Gothic" panose="020B0502020202020204" pitchFamily="34" charset="0"/>
              </a:rPr>
              <a:t>, en materia de responsabilidad administrativa de los servidores públicos obliga a la autoridad responsable, </a:t>
            </a:r>
            <a:r>
              <a:rPr lang="es-MX" sz="2000" b="1" dirty="0">
                <a:latin typeface="Century Gothic" panose="020B0502020202020204" pitchFamily="34" charset="0"/>
              </a:rPr>
              <a:t>al momento en que emite la resolución respectiva</a:t>
            </a:r>
            <a:r>
              <a:rPr lang="es-MX" sz="2000" dirty="0">
                <a:latin typeface="Century Gothic" panose="020B0502020202020204" pitchFamily="34" charset="0"/>
              </a:rPr>
              <a:t>, a efectuar las consideraciones pertinentes que funden su actuar en forma armónica, es decir, congruente, de acuerdo con los hechos constitutivos de la infracción administrativa que haya tenido por probados, en relación con la sanción administrativa precisa a la que el servidor público se haya hecho merecedor, en estricto apego a los principios que rigen el derecho administrativo sancionador, </a:t>
            </a:r>
            <a:r>
              <a:rPr lang="es-MX" sz="2000" b="1" u="sng" dirty="0">
                <a:latin typeface="Century Gothic" panose="020B0502020202020204" pitchFamily="34" charset="0"/>
              </a:rPr>
              <a:t>referentes a la gravedad de la conducta y de la correspondiente sanción aplicable</a:t>
            </a:r>
            <a:r>
              <a:rPr lang="es-MX" sz="2000" dirty="0">
                <a:latin typeface="Century Gothic" panose="020B0502020202020204" pitchFamily="34" charset="0"/>
              </a:rPr>
              <a:t>.</a:t>
            </a:r>
          </a:p>
          <a:p>
            <a:endParaRPr lang="es-MX" dirty="0"/>
          </a:p>
        </p:txBody>
      </p:sp>
    </p:spTree>
    <p:extLst>
      <p:ext uri="{BB962C8B-B14F-4D97-AF65-F5344CB8AC3E}">
        <p14:creationId xmlns:p14="http://schemas.microsoft.com/office/powerpoint/2010/main" val="202960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3" y="974221"/>
            <a:ext cx="9523941" cy="5067141"/>
          </a:xfrm>
        </p:spPr>
        <p:txBody>
          <a:bodyPr>
            <a:normAutofit fontScale="92500" lnSpcReduction="10000"/>
          </a:bodyPr>
          <a:lstStyle/>
          <a:p>
            <a:pPr lvl="0" algn="just">
              <a:lnSpc>
                <a:spcPct val="200000"/>
              </a:lnSpc>
              <a:buClrTx/>
            </a:pPr>
            <a:r>
              <a:rPr lang="es-MX" b="1" dirty="0">
                <a:solidFill>
                  <a:srgbClr val="FF0000"/>
                </a:solidFill>
              </a:rPr>
              <a:t>Cualquier desviación al respecto no puede estimarse un simple error</a:t>
            </a:r>
            <a:r>
              <a:rPr lang="es-MX" dirty="0">
                <a:solidFill>
                  <a:srgbClr val="FF0000"/>
                </a:solidFill>
              </a:rPr>
              <a:t> </a:t>
            </a:r>
            <a:r>
              <a:rPr lang="es-MX" dirty="0"/>
              <a:t>intrascendente, como cuando la fracción del precepto legal invocado no guarda congruencia con la sanción impuesta, sino que ello tiene una relevancia innegable, </a:t>
            </a:r>
            <a:r>
              <a:rPr lang="es-MX" u="heavy" dirty="0"/>
              <a:t>ya que trasciende a la correcta fundamentación y motivación </a:t>
            </a:r>
            <a:r>
              <a:rPr lang="es-MX" dirty="0"/>
              <a:t>para imponer, según corresponda, la sanción a un servidor público, en virtud de que </a:t>
            </a:r>
            <a:r>
              <a:rPr lang="es-MX" b="1" dirty="0">
                <a:solidFill>
                  <a:srgbClr val="FF0000"/>
                </a:solidFill>
              </a:rPr>
              <a:t>la aplicación de la ley en tratándose del derecho administrativo sancionador debe ser exacta y no imprecisa</a:t>
            </a:r>
            <a:r>
              <a:rPr lang="es-MX" dirty="0"/>
              <a:t>, con el mismo alcance que tiene en el derecho penal, de acuerdo con la responsabilidad por incumplimiento de obligaciones en la que haya incurrido el funcionario público de que se trate, en relación con la exacta sanción que le resulte aplicable, en estricto respeto al principio de congruencia que rige en esta materia.</a:t>
            </a:r>
          </a:p>
        </p:txBody>
      </p:sp>
    </p:spTree>
    <p:extLst>
      <p:ext uri="{BB962C8B-B14F-4D97-AF65-F5344CB8AC3E}">
        <p14:creationId xmlns:p14="http://schemas.microsoft.com/office/powerpoint/2010/main" val="1669015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8959" y="609600"/>
            <a:ext cx="10555013" cy="588579"/>
          </a:xfrm>
        </p:spPr>
        <p:style>
          <a:lnRef idx="1">
            <a:schemeClr val="accent5"/>
          </a:lnRef>
          <a:fillRef idx="2">
            <a:schemeClr val="accent5"/>
          </a:fillRef>
          <a:effectRef idx="1">
            <a:schemeClr val="accent5"/>
          </a:effectRef>
          <a:fontRef idx="minor">
            <a:schemeClr val="dk1"/>
          </a:fontRef>
        </p:style>
        <p:txBody>
          <a:bodyPr>
            <a:normAutofit/>
          </a:bodyPr>
          <a:lstStyle/>
          <a:p>
            <a:r>
              <a:rPr lang="es-MX" sz="2400" b="1" dirty="0">
                <a:solidFill>
                  <a:schemeClr val="tx1"/>
                </a:solidFill>
                <a:latin typeface="Century Gothic" panose="020B0502020202020204" pitchFamily="34" charset="0"/>
              </a:rPr>
              <a:t>DERECHO A LA PRUEBA. SU RESPETO Y ALCANCE (NOTAS DISTINTIVAS)</a:t>
            </a:r>
            <a:endParaRPr lang="es-MX" sz="2400" dirty="0">
              <a:solidFill>
                <a:schemeClr val="tx1"/>
              </a:solidFill>
              <a:latin typeface="Century Gothic" panose="020B0502020202020204" pitchFamily="34" charset="0"/>
            </a:endParaRPr>
          </a:p>
        </p:txBody>
      </p:sp>
      <p:sp>
        <p:nvSpPr>
          <p:cNvPr id="3" name="Marcador de contenido 2"/>
          <p:cNvSpPr>
            <a:spLocks noGrp="1"/>
          </p:cNvSpPr>
          <p:nvPr>
            <p:ph idx="1"/>
          </p:nvPr>
        </p:nvSpPr>
        <p:spPr>
          <a:xfrm>
            <a:off x="440851" y="1482672"/>
            <a:ext cx="10238316" cy="4500342"/>
          </a:xfrm>
        </p:spPr>
        <p:txBody>
          <a:bodyPr>
            <a:normAutofit/>
          </a:bodyPr>
          <a:lstStyle/>
          <a:p>
            <a:pPr lvl="0" algn="just">
              <a:buClr>
                <a:schemeClr val="tx1"/>
              </a:buClr>
            </a:pPr>
            <a:r>
              <a:rPr lang="es-MX" sz="2000" dirty="0">
                <a:latin typeface="Century Gothic" panose="020B0502020202020204" pitchFamily="34" charset="0"/>
              </a:rPr>
              <a:t>La importancia de las pruebas en todo procedimiento es evidente, pues sólo a través de la actividad probatoria, que incluye la posibilidad de </a:t>
            </a:r>
            <a:r>
              <a:rPr lang="es-MX" sz="2000" b="1" dirty="0">
                <a:latin typeface="Century Gothic" panose="020B0502020202020204" pitchFamily="34" charset="0"/>
              </a:rPr>
              <a:t>solicitar, aportar y controvertir </a:t>
            </a:r>
            <a:r>
              <a:rPr lang="es-MX" sz="2000" dirty="0">
                <a:latin typeface="Century Gothic" panose="020B0502020202020204" pitchFamily="34" charset="0"/>
              </a:rPr>
              <a:t>las que obran en cada juicio, el Juzgador puede alcanzar un conocimiento mínimo de los hechos que dan lugar a la aplicación de las normas jurídicas pertinentes, y dar respuesta a los asuntos de su competencia.</a:t>
            </a:r>
          </a:p>
          <a:p>
            <a:pPr lvl="0" algn="just">
              <a:buClr>
                <a:schemeClr val="tx1"/>
              </a:buClr>
            </a:pPr>
            <a:endParaRPr lang="es-MX" sz="2000" dirty="0">
              <a:latin typeface="Century Gothic" panose="020B0502020202020204" pitchFamily="34" charset="0"/>
            </a:endParaRPr>
          </a:p>
          <a:p>
            <a:pPr algn="just">
              <a:buClr>
                <a:schemeClr val="tx1"/>
              </a:buClr>
            </a:pPr>
            <a:r>
              <a:rPr lang="es-MX" sz="2000" dirty="0">
                <a:latin typeface="Century Gothic" panose="020B0502020202020204" pitchFamily="34" charset="0"/>
              </a:rPr>
              <a:t>De ello surge el </a:t>
            </a:r>
            <a:r>
              <a:rPr lang="es-MX" sz="2000" b="1" dirty="0">
                <a:latin typeface="Century Gothic" panose="020B0502020202020204" pitchFamily="34" charset="0"/>
              </a:rPr>
              <a:t>concepto de derecho a la prueba</a:t>
            </a:r>
            <a:r>
              <a:rPr lang="es-MX" sz="2000" dirty="0">
                <a:latin typeface="Century Gothic" panose="020B0502020202020204" pitchFamily="34" charset="0"/>
              </a:rPr>
              <a:t> que, conforme a la doctrina jurisprudencial, constituye uno de los principales ingredientes tanto del debido proceso (formalidades esenciales del procedimiento), como del acceso a la justicia, </a:t>
            </a:r>
            <a:r>
              <a:rPr lang="es-MX" sz="2000" b="1" u="sng" dirty="0">
                <a:latin typeface="Century Gothic" panose="020B0502020202020204" pitchFamily="34" charset="0"/>
              </a:rPr>
              <a:t>al ser el más importante vehículo para alcanzar la verdad. </a:t>
            </a:r>
          </a:p>
          <a:p>
            <a:pPr lvl="0">
              <a:buClr>
                <a:schemeClr val="tx1"/>
              </a:buClr>
            </a:pPr>
            <a:endParaRPr lang="es-MX" sz="2000" dirty="0"/>
          </a:p>
          <a:p>
            <a:endParaRPr lang="es-MX" dirty="0"/>
          </a:p>
        </p:txBody>
      </p:sp>
    </p:spTree>
    <p:extLst>
      <p:ext uri="{BB962C8B-B14F-4D97-AF65-F5344CB8AC3E}">
        <p14:creationId xmlns:p14="http://schemas.microsoft.com/office/powerpoint/2010/main" val="2782211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21249" y="686786"/>
            <a:ext cx="9801224" cy="5177986"/>
          </a:xfrm>
        </p:spPr>
        <p:txBody>
          <a:bodyPr>
            <a:normAutofit fontScale="85000" lnSpcReduction="10000"/>
          </a:bodyPr>
          <a:lstStyle/>
          <a:p>
            <a:pPr lvl="0" algn="just">
              <a:lnSpc>
                <a:spcPct val="150000"/>
              </a:lnSpc>
              <a:buClrTx/>
            </a:pPr>
            <a:r>
              <a:rPr lang="es-MX" sz="2000" dirty="0">
                <a:latin typeface="Century Gothic" panose="020B0502020202020204" pitchFamily="34" charset="0"/>
              </a:rPr>
              <a:t>Ese derecho a probar </a:t>
            </a:r>
            <a:r>
              <a:rPr lang="es-MX" sz="2000" b="1" dirty="0">
                <a:latin typeface="Century Gothic" panose="020B0502020202020204" pitchFamily="34" charset="0"/>
              </a:rPr>
              <a:t>se respeta</a:t>
            </a:r>
            <a:r>
              <a:rPr lang="es-MX" sz="2000" dirty="0">
                <a:latin typeface="Century Gothic" panose="020B0502020202020204" pitchFamily="34" charset="0"/>
              </a:rPr>
              <a:t> cuando en la ley se establecen las condiciones necesarias para hacerlo efectivo, no sólo para que las partes tengan oportunidad de llevar ante el Juez </a:t>
            </a:r>
            <a:r>
              <a:rPr lang="es-MX" sz="2000" dirty="0" smtClean="0">
                <a:latin typeface="Century Gothic" panose="020B0502020202020204" pitchFamily="34" charset="0"/>
              </a:rPr>
              <a:t>o Autoridad el </a:t>
            </a:r>
            <a:r>
              <a:rPr lang="es-MX" sz="2000" dirty="0">
                <a:latin typeface="Century Gothic" panose="020B0502020202020204" pitchFamily="34" charset="0"/>
              </a:rPr>
              <a:t>material probatorio de que dispongan, sino también para que éste lleve a cabo su valoración de manera racional y con esto la prueba cumpla su finalidad en el proceso.:</a:t>
            </a:r>
          </a:p>
          <a:p>
            <a:pPr marL="0" indent="0" algn="just">
              <a:lnSpc>
                <a:spcPct val="150000"/>
              </a:lnSpc>
              <a:buNone/>
            </a:pPr>
            <a:endParaRPr lang="es-MX" sz="2000" dirty="0">
              <a:latin typeface="Century Gothic" panose="020B0502020202020204" pitchFamily="34" charset="0"/>
            </a:endParaRPr>
          </a:p>
          <a:p>
            <a:pPr marL="342900" lvl="1" indent="-342900" algn="just">
              <a:lnSpc>
                <a:spcPct val="150000"/>
              </a:lnSpc>
              <a:buClr>
                <a:schemeClr val="tx1"/>
              </a:buClr>
              <a:buFont typeface="Courier New" panose="02070309020205020404" pitchFamily="49" charset="0"/>
              <a:buChar char="o"/>
            </a:pPr>
            <a:r>
              <a:rPr lang="es-MX" sz="1800" b="1" dirty="0">
                <a:solidFill>
                  <a:srgbClr val="FF0000"/>
                </a:solidFill>
                <a:latin typeface="Century Gothic" panose="020B0502020202020204" pitchFamily="34" charset="0"/>
              </a:rPr>
              <a:t>Incluye la certidumbre de que, habiendo sido ofrecida la prueba, </a:t>
            </a:r>
            <a:r>
              <a:rPr lang="es-MX" sz="1800" b="1" u="sng" dirty="0">
                <a:solidFill>
                  <a:srgbClr val="FF0000"/>
                </a:solidFill>
                <a:latin typeface="Century Gothic" panose="020B0502020202020204" pitchFamily="34" charset="0"/>
              </a:rPr>
              <a:t>se desahogue</a:t>
            </a:r>
            <a:endParaRPr lang="es-MX" sz="1400" u="sng" dirty="0">
              <a:solidFill>
                <a:srgbClr val="FF0000"/>
              </a:solidFill>
              <a:latin typeface="Century Gothic" panose="020B0502020202020204" pitchFamily="34" charset="0"/>
            </a:endParaRPr>
          </a:p>
          <a:p>
            <a:pPr algn="just">
              <a:lnSpc>
                <a:spcPct val="150000"/>
              </a:lnSpc>
              <a:buClr>
                <a:schemeClr val="tx1"/>
              </a:buClr>
              <a:buFont typeface="Courier New" panose="02070309020205020404" pitchFamily="49" charset="0"/>
              <a:buChar char="o"/>
            </a:pPr>
            <a:endParaRPr lang="es-MX" sz="2000" dirty="0">
              <a:solidFill>
                <a:srgbClr val="FF0000"/>
              </a:solidFill>
              <a:latin typeface="Century Gothic" panose="020B0502020202020204" pitchFamily="34" charset="0"/>
            </a:endParaRPr>
          </a:p>
          <a:p>
            <a:pPr marL="342900" lvl="1" indent="-342900" algn="just">
              <a:lnSpc>
                <a:spcPct val="150000"/>
              </a:lnSpc>
              <a:buClr>
                <a:schemeClr val="tx1"/>
              </a:buClr>
              <a:buFont typeface="Courier New" panose="02070309020205020404" pitchFamily="49" charset="0"/>
              <a:buChar char="o"/>
            </a:pPr>
            <a:r>
              <a:rPr lang="es-MX" sz="1800" b="1" dirty="0">
                <a:solidFill>
                  <a:srgbClr val="FF0000"/>
                </a:solidFill>
                <a:latin typeface="Century Gothic" panose="020B0502020202020204" pitchFamily="34" charset="0"/>
              </a:rPr>
              <a:t>T</a:t>
            </a:r>
            <a:r>
              <a:rPr lang="es-MX" sz="1800" b="1" dirty="0" smtClean="0">
                <a:solidFill>
                  <a:srgbClr val="FF0000"/>
                </a:solidFill>
                <a:latin typeface="Century Gothic" panose="020B0502020202020204" pitchFamily="34" charset="0"/>
              </a:rPr>
              <a:t>ambién </a:t>
            </a:r>
            <a:r>
              <a:rPr lang="es-MX" sz="1800" b="1" dirty="0">
                <a:solidFill>
                  <a:srgbClr val="FF0000"/>
                </a:solidFill>
                <a:latin typeface="Century Gothic" panose="020B0502020202020204" pitchFamily="34" charset="0"/>
              </a:rPr>
              <a:t>de que </a:t>
            </a:r>
            <a:r>
              <a:rPr lang="es-MX" sz="1800" b="1" u="sng" dirty="0">
                <a:solidFill>
                  <a:srgbClr val="FF0000"/>
                </a:solidFill>
                <a:latin typeface="Century Gothic" panose="020B0502020202020204" pitchFamily="34" charset="0"/>
              </a:rPr>
              <a:t>se valore </a:t>
            </a:r>
            <a:r>
              <a:rPr lang="es-MX" sz="1800" b="1" dirty="0">
                <a:solidFill>
                  <a:srgbClr val="FF0000"/>
                </a:solidFill>
                <a:latin typeface="Century Gothic" panose="020B0502020202020204" pitchFamily="34" charset="0"/>
              </a:rPr>
              <a:t>y </a:t>
            </a:r>
            <a:endParaRPr lang="es-MX" sz="1400" dirty="0">
              <a:solidFill>
                <a:srgbClr val="FF0000"/>
              </a:solidFill>
              <a:latin typeface="Century Gothic" panose="020B0502020202020204" pitchFamily="34" charset="0"/>
            </a:endParaRPr>
          </a:p>
          <a:p>
            <a:pPr algn="just">
              <a:lnSpc>
                <a:spcPct val="150000"/>
              </a:lnSpc>
              <a:buClr>
                <a:schemeClr val="tx1"/>
              </a:buClr>
              <a:buFont typeface="Courier New" panose="02070309020205020404" pitchFamily="49" charset="0"/>
              <a:buChar char="o"/>
            </a:pPr>
            <a:endParaRPr lang="es-MX" sz="2000" dirty="0">
              <a:solidFill>
                <a:srgbClr val="FF0000"/>
              </a:solidFill>
              <a:latin typeface="Century Gothic" panose="020B0502020202020204" pitchFamily="34" charset="0"/>
            </a:endParaRPr>
          </a:p>
          <a:p>
            <a:pPr marL="342900" lvl="1" indent="-342900" algn="just">
              <a:lnSpc>
                <a:spcPct val="150000"/>
              </a:lnSpc>
              <a:buClr>
                <a:schemeClr val="tx1"/>
              </a:buClr>
              <a:buFont typeface="Courier New" panose="02070309020205020404" pitchFamily="49" charset="0"/>
              <a:buChar char="o"/>
            </a:pPr>
            <a:r>
              <a:rPr lang="es-MX" sz="1800" b="1" dirty="0">
                <a:solidFill>
                  <a:srgbClr val="FF0000"/>
                </a:solidFill>
                <a:latin typeface="Century Gothic" panose="020B0502020202020204" pitchFamily="34" charset="0"/>
              </a:rPr>
              <a:t>T</a:t>
            </a:r>
            <a:r>
              <a:rPr lang="es-MX" sz="1800" b="1" dirty="0" smtClean="0">
                <a:solidFill>
                  <a:srgbClr val="FF0000"/>
                </a:solidFill>
                <a:latin typeface="Century Gothic" panose="020B0502020202020204" pitchFamily="34" charset="0"/>
              </a:rPr>
              <a:t>enga </a:t>
            </a:r>
            <a:r>
              <a:rPr lang="es-MX" sz="1800" b="1" dirty="0">
                <a:solidFill>
                  <a:srgbClr val="FF0000"/>
                </a:solidFill>
                <a:latin typeface="Century Gothic" panose="020B0502020202020204" pitchFamily="34" charset="0"/>
              </a:rPr>
              <a:t>incidencia lógica y jurídica, proporcional a su importancia dentro del conjunto probatorio, en la decisión que el Juez </a:t>
            </a:r>
            <a:r>
              <a:rPr lang="es-MX" sz="1800" b="1" dirty="0" smtClean="0">
                <a:solidFill>
                  <a:srgbClr val="FF0000"/>
                </a:solidFill>
                <a:latin typeface="Century Gothic" panose="020B0502020202020204" pitchFamily="34" charset="0"/>
              </a:rPr>
              <a:t>o la autoridad adopte</a:t>
            </a:r>
            <a:r>
              <a:rPr lang="es-MX" sz="1800" b="1" dirty="0">
                <a:solidFill>
                  <a:srgbClr val="FF0000"/>
                </a:solidFill>
                <a:latin typeface="Century Gothic" panose="020B0502020202020204" pitchFamily="34" charset="0"/>
              </a:rPr>
              <a:t>. </a:t>
            </a:r>
            <a:endParaRPr lang="es-MX" sz="1400" dirty="0">
              <a:solidFill>
                <a:srgbClr val="FF0000"/>
              </a:solidFill>
              <a:latin typeface="Century Gothic" panose="020B0502020202020204" pitchFamily="34" charset="0"/>
            </a:endParaRPr>
          </a:p>
          <a:p>
            <a:pPr>
              <a:lnSpc>
                <a:spcPct val="150000"/>
              </a:lnSpc>
              <a:buClr>
                <a:schemeClr val="tx1"/>
              </a:buClr>
              <a:buFont typeface="Courier New" panose="02070309020205020404" pitchFamily="49" charset="0"/>
              <a:buChar char="o"/>
            </a:pPr>
            <a:endParaRPr lang="es-MX" sz="2000" dirty="0">
              <a:solidFill>
                <a:srgbClr val="FF0000"/>
              </a:solidFill>
            </a:endParaRPr>
          </a:p>
        </p:txBody>
      </p:sp>
    </p:spTree>
    <p:extLst>
      <p:ext uri="{BB962C8B-B14F-4D97-AF65-F5344CB8AC3E}">
        <p14:creationId xmlns:p14="http://schemas.microsoft.com/office/powerpoint/2010/main" val="231410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06869" y="2060085"/>
            <a:ext cx="9181041" cy="2180840"/>
          </a:xfrm>
        </p:spPr>
        <p:txBody>
          <a:bodyPr>
            <a:normAutofit/>
          </a:bodyPr>
          <a:lstStyle/>
          <a:p>
            <a:pPr algn="just">
              <a:lnSpc>
                <a:spcPct val="150000"/>
              </a:lnSpc>
              <a:buClrTx/>
              <a:buFont typeface="Courier New" panose="02070309020205020404" pitchFamily="49" charset="0"/>
              <a:buChar char="o"/>
            </a:pPr>
            <a:r>
              <a:rPr lang="es-MX" sz="2000" b="1" dirty="0">
                <a:latin typeface="Century Gothic" pitchFamily="34" charset="0"/>
              </a:rPr>
              <a:t>La práctica de las pruebas, oportunamente ofrecidas, necesarias para ilustrar el criterio del juzgador y su pleno conocimiento sobre el asunto objeto del litigio, </a:t>
            </a:r>
            <a:r>
              <a:rPr lang="es-MX" sz="1800" b="1" dirty="0" smtClean="0">
                <a:latin typeface="Century Gothic" panose="020B0502020202020204" pitchFamily="34" charset="0"/>
              </a:rPr>
              <a:t>así </a:t>
            </a:r>
            <a:r>
              <a:rPr lang="es-MX" sz="1800" b="1" dirty="0">
                <a:latin typeface="Century Gothic" panose="020B0502020202020204" pitchFamily="34" charset="0"/>
              </a:rPr>
              <a:t>como las posibilidades de complementarlas o contradecirlas en el curso del proceso. </a:t>
            </a:r>
            <a:endParaRPr lang="es-MX" sz="1400" dirty="0">
              <a:latin typeface="Century Gothic" panose="020B0502020202020204" pitchFamily="34" charset="0"/>
            </a:endParaRPr>
          </a:p>
          <a:p>
            <a:pPr>
              <a:buClrTx/>
              <a:buFont typeface="Courier New" panose="02070309020205020404" pitchFamily="49" charset="0"/>
              <a:buChar char="o"/>
            </a:pPr>
            <a:endParaRPr lang="es-MX" dirty="0"/>
          </a:p>
        </p:txBody>
      </p:sp>
    </p:spTree>
    <p:extLst>
      <p:ext uri="{BB962C8B-B14F-4D97-AF65-F5344CB8AC3E}">
        <p14:creationId xmlns:p14="http://schemas.microsoft.com/office/powerpoint/2010/main" val="3573549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0623" y="727841"/>
            <a:ext cx="9956507" cy="438807"/>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s-MX" sz="2000" b="1" dirty="0">
                <a:solidFill>
                  <a:schemeClr val="tx1"/>
                </a:solidFill>
                <a:latin typeface="Century Gothic" panose="020B0502020202020204" pitchFamily="34" charset="0"/>
              </a:rPr>
              <a:t>EL ALCANCE DEL DERECHO A PROBAR SE RESUME EN LAS SIGUIENTES NOTAS: </a:t>
            </a:r>
            <a:endParaRPr lang="es-MX" sz="2000" dirty="0">
              <a:solidFill>
                <a:schemeClr val="tx1"/>
              </a:solidFill>
              <a:latin typeface="Century Gothic" panose="020B0502020202020204" pitchFamily="34" charset="0"/>
            </a:endParaRPr>
          </a:p>
        </p:txBody>
      </p:sp>
      <p:sp>
        <p:nvSpPr>
          <p:cNvPr id="3" name="Marcador de contenido 2"/>
          <p:cNvSpPr>
            <a:spLocks noGrp="1"/>
          </p:cNvSpPr>
          <p:nvPr>
            <p:ph idx="1"/>
          </p:nvPr>
        </p:nvSpPr>
        <p:spPr>
          <a:xfrm>
            <a:off x="135978" y="1778547"/>
            <a:ext cx="10344150" cy="3771900"/>
          </a:xfrm>
        </p:spPr>
        <p:txBody>
          <a:bodyPr>
            <a:normAutofit fontScale="92500"/>
          </a:bodyPr>
          <a:lstStyle/>
          <a:p>
            <a:pPr lvl="1">
              <a:lnSpc>
                <a:spcPct val="150000"/>
              </a:lnSpc>
              <a:buClrTx/>
              <a:buFont typeface="Courier New" panose="02070309020205020404" pitchFamily="49" charset="0"/>
              <a:buChar char="o"/>
            </a:pPr>
            <a:r>
              <a:rPr lang="es-MX" sz="1800" b="1" dirty="0"/>
              <a:t>Pertinencia:</a:t>
            </a:r>
            <a:r>
              <a:rPr lang="es-MX" sz="1800" dirty="0"/>
              <a:t> sólo deben ofrecerse, admitirse y valorarse las pruebas que tengan relación directa con el supuesto que debe decidirse</a:t>
            </a:r>
          </a:p>
          <a:p>
            <a:pPr marL="457200" lvl="1" indent="0">
              <a:lnSpc>
                <a:spcPct val="150000"/>
              </a:lnSpc>
              <a:buClrTx/>
              <a:buNone/>
            </a:pPr>
            <a:endParaRPr lang="es-MX" sz="1800" b="1" dirty="0"/>
          </a:p>
          <a:p>
            <a:pPr lvl="1">
              <a:lnSpc>
                <a:spcPct val="150000"/>
              </a:lnSpc>
              <a:buClrTx/>
              <a:buFont typeface="Courier New" panose="02070309020205020404" pitchFamily="49" charset="0"/>
              <a:buChar char="o"/>
            </a:pPr>
            <a:r>
              <a:rPr lang="es-MX" sz="1800" b="1" dirty="0"/>
              <a:t>Diligencia</a:t>
            </a:r>
            <a:r>
              <a:rPr lang="es-MX" sz="1800" dirty="0"/>
              <a:t>: debe solicitarse por la persona legitimada para hacerlo, en la forma y momento legalmente previsto para ello y el medio de prueba debe estar autorizado por el ordenamiento; </a:t>
            </a:r>
          </a:p>
          <a:p>
            <a:pPr marL="457200" lvl="1" indent="0">
              <a:lnSpc>
                <a:spcPct val="150000"/>
              </a:lnSpc>
              <a:buClrTx/>
              <a:buNone/>
            </a:pPr>
            <a:endParaRPr lang="es-MX" sz="1800" b="1" dirty="0"/>
          </a:p>
          <a:p>
            <a:pPr lvl="1">
              <a:lnSpc>
                <a:spcPct val="150000"/>
              </a:lnSpc>
              <a:buClrTx/>
              <a:buFont typeface="Courier New" panose="02070309020205020404" pitchFamily="49" charset="0"/>
              <a:buChar char="o"/>
            </a:pPr>
            <a:r>
              <a:rPr lang="es-MX" sz="1800" b="1" dirty="0"/>
              <a:t>Relevancia:</a:t>
            </a:r>
            <a:r>
              <a:rPr lang="es-MX" sz="1800" dirty="0"/>
              <a:t> debe exigirse que la actividad probatoria sea decisiva en términos de acción o la defensa. </a:t>
            </a:r>
          </a:p>
          <a:p>
            <a:pPr>
              <a:lnSpc>
                <a:spcPct val="150000"/>
              </a:lnSpc>
              <a:buClrTx/>
              <a:buFont typeface="Courier New" panose="02070309020205020404" pitchFamily="49" charset="0"/>
              <a:buChar char="o"/>
            </a:pPr>
            <a:endParaRPr lang="es-MX" sz="2000" dirty="0"/>
          </a:p>
        </p:txBody>
      </p:sp>
    </p:spTree>
    <p:extLst>
      <p:ext uri="{BB962C8B-B14F-4D97-AF65-F5344CB8AC3E}">
        <p14:creationId xmlns:p14="http://schemas.microsoft.com/office/powerpoint/2010/main" val="2017417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03912" y="946300"/>
            <a:ext cx="9923991" cy="4316428"/>
          </a:xfrm>
        </p:spPr>
        <p:txBody>
          <a:bodyPr/>
          <a:lstStyle/>
          <a:p>
            <a:pPr marL="0" indent="0" algn="just">
              <a:lnSpc>
                <a:spcPct val="150000"/>
              </a:lnSpc>
              <a:buClrTx/>
              <a:buNone/>
            </a:pPr>
            <a:r>
              <a:rPr lang="es-MX" sz="2000" b="1" dirty="0">
                <a:latin typeface="Century Gothic" panose="020B0502020202020204" pitchFamily="34" charset="0"/>
              </a:rPr>
              <a:t>Así las cosas, </a:t>
            </a:r>
            <a:r>
              <a:rPr lang="es-MX" sz="2000" b="1" u="sng" dirty="0">
                <a:latin typeface="Century Gothic" panose="020B0502020202020204" pitchFamily="34" charset="0"/>
              </a:rPr>
              <a:t>la vulneración a este derecho </a:t>
            </a:r>
            <a:r>
              <a:rPr lang="es-MX" sz="2000" b="1" dirty="0">
                <a:latin typeface="Century Gothic" panose="020B0502020202020204" pitchFamily="34" charset="0"/>
              </a:rPr>
              <a:t>puede darse por diversas razones, algunas de las más comunes: </a:t>
            </a:r>
            <a:endParaRPr lang="es-MX" sz="2000" b="1" dirty="0" smtClean="0">
              <a:latin typeface="Century Gothic" panose="020B0502020202020204" pitchFamily="34" charset="0"/>
            </a:endParaRPr>
          </a:p>
          <a:p>
            <a:pPr marL="0" indent="0" algn="just">
              <a:lnSpc>
                <a:spcPct val="150000"/>
              </a:lnSpc>
              <a:buClrTx/>
              <a:buNone/>
            </a:pPr>
            <a:endParaRPr lang="es-MX" sz="2000" b="1" dirty="0">
              <a:latin typeface="Century Gothic" panose="020B0502020202020204" pitchFamily="34" charset="0"/>
            </a:endParaRPr>
          </a:p>
          <a:p>
            <a:pPr algn="just">
              <a:lnSpc>
                <a:spcPct val="150000"/>
              </a:lnSpc>
              <a:buClrTx/>
            </a:pPr>
            <a:r>
              <a:rPr lang="es-MX" sz="2000" b="1" dirty="0">
                <a:latin typeface="Century Gothic" panose="020B0502020202020204" pitchFamily="34" charset="0"/>
              </a:rPr>
              <a:t>E</a:t>
            </a:r>
            <a:r>
              <a:rPr lang="es-MX" sz="2000" b="1" dirty="0" smtClean="0">
                <a:latin typeface="Century Gothic" panose="020B0502020202020204" pitchFamily="34" charset="0"/>
              </a:rPr>
              <a:t>l </a:t>
            </a:r>
            <a:r>
              <a:rPr lang="es-MX" sz="2000" b="1" dirty="0">
                <a:latin typeface="Century Gothic" panose="020B0502020202020204" pitchFamily="34" charset="0"/>
              </a:rPr>
              <a:t>imposibilitar a una de las partes su ofrecimiento; </a:t>
            </a:r>
          </a:p>
          <a:p>
            <a:pPr algn="just">
              <a:lnSpc>
                <a:spcPct val="150000"/>
              </a:lnSpc>
              <a:buClrTx/>
            </a:pPr>
            <a:r>
              <a:rPr lang="es-MX" sz="2000" b="1" dirty="0">
                <a:latin typeface="Century Gothic" panose="020B0502020202020204" pitchFamily="34" charset="0"/>
              </a:rPr>
              <a:t>E</a:t>
            </a:r>
            <a:r>
              <a:rPr lang="es-MX" sz="2000" b="1" dirty="0" smtClean="0">
                <a:latin typeface="Century Gothic" panose="020B0502020202020204" pitchFamily="34" charset="0"/>
              </a:rPr>
              <a:t>l </a:t>
            </a:r>
            <a:r>
              <a:rPr lang="es-MX" sz="2000" b="1" dirty="0">
                <a:latin typeface="Century Gothic" panose="020B0502020202020204" pitchFamily="34" charset="0"/>
              </a:rPr>
              <a:t>no tener en cuenta algunas de las pruebas aportadas, o </a:t>
            </a:r>
          </a:p>
          <a:p>
            <a:pPr algn="just">
              <a:lnSpc>
                <a:spcPct val="150000"/>
              </a:lnSpc>
              <a:buClrTx/>
            </a:pPr>
            <a:r>
              <a:rPr lang="es-MX" sz="2000" b="1" dirty="0">
                <a:latin typeface="Century Gothic" panose="020B0502020202020204" pitchFamily="34" charset="0"/>
              </a:rPr>
              <a:t>C</a:t>
            </a:r>
            <a:r>
              <a:rPr lang="es-MX" sz="2000" b="1" dirty="0" smtClean="0">
                <a:latin typeface="Century Gothic" panose="020B0502020202020204" pitchFamily="34" charset="0"/>
              </a:rPr>
              <a:t>uando </a:t>
            </a:r>
            <a:r>
              <a:rPr lang="es-MX" sz="2000" b="1" dirty="0">
                <a:latin typeface="Century Gothic" panose="020B0502020202020204" pitchFamily="34" charset="0"/>
              </a:rPr>
              <a:t>dentro del expediente, existen elementos de juicio que con claridad conducen a determinada conclusión, eludida por el </a:t>
            </a:r>
            <a:r>
              <a:rPr lang="es-MX" sz="2000" b="1" dirty="0" smtClean="0">
                <a:latin typeface="Century Gothic" panose="020B0502020202020204" pitchFamily="34" charset="0"/>
              </a:rPr>
              <a:t>Juez o la autoridad </a:t>
            </a:r>
            <a:r>
              <a:rPr lang="es-MX" sz="2000" b="1" dirty="0">
                <a:latin typeface="Century Gothic" panose="020B0502020202020204" pitchFamily="34" charset="0"/>
              </a:rPr>
              <a:t>con manifiesto error o descuido.</a:t>
            </a:r>
            <a:endParaRPr lang="es-MX" sz="2000" dirty="0">
              <a:latin typeface="Century Gothic" panose="020B0502020202020204" pitchFamily="34" charset="0"/>
            </a:endParaRPr>
          </a:p>
          <a:p>
            <a:pPr>
              <a:buClrTx/>
            </a:pPr>
            <a:endParaRPr lang="es-MX" dirty="0"/>
          </a:p>
        </p:txBody>
      </p:sp>
    </p:spTree>
    <p:extLst>
      <p:ext uri="{BB962C8B-B14F-4D97-AF65-F5344CB8AC3E}">
        <p14:creationId xmlns:p14="http://schemas.microsoft.com/office/powerpoint/2010/main" val="2233986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14375" y="2588654"/>
            <a:ext cx="8996296" cy="1262130"/>
          </a:xfrm>
        </p:spPr>
        <p:txBody>
          <a:bodyPr/>
          <a:lstStyle/>
          <a:p>
            <a:pPr algn="ctr"/>
            <a:r>
              <a:rPr lang="es-MX" sz="4000" b="1" dirty="0" smtClean="0">
                <a:solidFill>
                  <a:schemeClr val="tx1"/>
                </a:solidFill>
                <a:latin typeface="Century Gothic" panose="020B0502020202020204" pitchFamily="34" charset="0"/>
              </a:rPr>
              <a:t>PRINCIPIOS DE </a:t>
            </a:r>
            <a:r>
              <a:rPr lang="es-MX" sz="4000" b="1" dirty="0">
                <a:solidFill>
                  <a:schemeClr val="tx1"/>
                </a:solidFill>
                <a:latin typeface="Century Gothic" panose="020B0502020202020204" pitchFamily="34" charset="0"/>
              </a:rPr>
              <a:t>LOS PROCEDIMIENTOS </a:t>
            </a:r>
            <a:r>
              <a:rPr lang="es-MX" sz="4000" b="1" dirty="0" smtClean="0">
                <a:solidFill>
                  <a:schemeClr val="tx1"/>
                </a:solidFill>
                <a:latin typeface="Century Gothic" panose="020B0502020202020204" pitchFamily="34" charset="0"/>
              </a:rPr>
              <a:t>SANCIONADORES</a:t>
            </a:r>
            <a:endParaRPr lang="es-MX" sz="4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7299382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9617550" cy="675290"/>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s-MX" sz="3200" b="1" dirty="0">
                <a:solidFill>
                  <a:schemeClr val="tx1"/>
                </a:solidFill>
                <a:latin typeface="Century Gothic" panose="020B0502020202020204" pitchFamily="34" charset="0"/>
              </a:rPr>
              <a:t>PRINCIPIO DE </a:t>
            </a:r>
            <a:r>
              <a:rPr lang="es-MX" sz="3200" b="1" dirty="0" smtClean="0">
                <a:solidFill>
                  <a:schemeClr val="tx1"/>
                </a:solidFill>
                <a:latin typeface="Century Gothic" panose="020B0502020202020204" pitchFamily="34" charset="0"/>
              </a:rPr>
              <a:t>IMPARCIALIDAD</a:t>
            </a:r>
            <a:r>
              <a:rPr lang="es-MX" sz="3200" b="1" dirty="0">
                <a:solidFill>
                  <a:schemeClr val="tx1"/>
                </a:solidFill>
                <a:latin typeface="Century Gothic" panose="020B0502020202020204" pitchFamily="34" charset="0"/>
              </a:rPr>
              <a:t>. (ART 111)</a:t>
            </a:r>
            <a:endParaRPr lang="es-MX" sz="3200" dirty="0">
              <a:solidFill>
                <a:schemeClr val="tx1"/>
              </a:solidFill>
              <a:latin typeface="Century Gothic" panose="020B0502020202020204" pitchFamily="34" charset="0"/>
            </a:endParaRPr>
          </a:p>
        </p:txBody>
      </p:sp>
      <p:sp>
        <p:nvSpPr>
          <p:cNvPr id="3" name="Marcador de contenido 2"/>
          <p:cNvSpPr>
            <a:spLocks noGrp="1"/>
          </p:cNvSpPr>
          <p:nvPr>
            <p:ph idx="1"/>
          </p:nvPr>
        </p:nvSpPr>
        <p:spPr>
          <a:xfrm>
            <a:off x="342901" y="1614346"/>
            <a:ext cx="10464362" cy="4639852"/>
          </a:xfrm>
        </p:spPr>
        <p:txBody>
          <a:bodyPr>
            <a:normAutofit fontScale="25000" lnSpcReduction="20000"/>
          </a:bodyPr>
          <a:lstStyle/>
          <a:p>
            <a:pPr lvl="0" algn="just">
              <a:lnSpc>
                <a:spcPct val="200000"/>
              </a:lnSpc>
              <a:buClrTx/>
            </a:pPr>
            <a:r>
              <a:rPr lang="es-MX" sz="6400" dirty="0">
                <a:latin typeface="Century Gothic" panose="020B0502020202020204" pitchFamily="34" charset="0"/>
              </a:rPr>
              <a:t>El derecho fundamental de acceso a la justicia previsto en el artículo 17 de la Constitución Política de los Estados Unidos Mexicanos se instituye en favor de toda persona, con la finalidad de administrar justicia por tribunales, </a:t>
            </a:r>
            <a:r>
              <a:rPr lang="es-MX" sz="6400" b="1" u="sng" dirty="0">
                <a:latin typeface="Century Gothic" panose="020B0502020202020204" pitchFamily="34" charset="0"/>
              </a:rPr>
              <a:t>o en este caso, por órganos administrativos</a:t>
            </a:r>
            <a:r>
              <a:rPr lang="es-MX" sz="6400" dirty="0">
                <a:latin typeface="Century Gothic" panose="020B0502020202020204" pitchFamily="34" charset="0"/>
              </a:rPr>
              <a:t>,  que estarán expeditos para impartirla en los plazos y términos que fijen las leyes, </a:t>
            </a:r>
            <a:r>
              <a:rPr lang="es-MX" sz="6400" b="1" u="sng" dirty="0">
                <a:latin typeface="Century Gothic" panose="020B0502020202020204" pitchFamily="34" charset="0"/>
              </a:rPr>
              <a:t>los cuales deben emitir sus resoluciones de manera imparcial. </a:t>
            </a:r>
          </a:p>
          <a:p>
            <a:pPr lvl="0" algn="just"/>
            <a:endParaRPr lang="es-MX" sz="6400" dirty="0">
              <a:latin typeface="Century Gothic" panose="020B0502020202020204" pitchFamily="34" charset="0"/>
            </a:endParaRPr>
          </a:p>
          <a:p>
            <a:pPr lvl="0" algn="just">
              <a:lnSpc>
                <a:spcPct val="210000"/>
              </a:lnSpc>
              <a:buClrTx/>
            </a:pPr>
            <a:r>
              <a:rPr lang="es-MX" sz="6400" dirty="0">
                <a:latin typeface="Century Gothic" panose="020B0502020202020204" pitchFamily="34" charset="0"/>
              </a:rPr>
              <a:t>Así, una de las exigencias que deben reunir los operadores de la norma, </a:t>
            </a:r>
            <a:r>
              <a:rPr lang="es-MX" sz="6400" b="1" u="sng" dirty="0">
                <a:latin typeface="Century Gothic" panose="020B0502020202020204" pitchFamily="34" charset="0"/>
              </a:rPr>
              <a:t>es la ausencia de hechos o circunstancias personales que les impidan ser objetivos</a:t>
            </a:r>
            <a:r>
              <a:rPr lang="es-MX" sz="6400" dirty="0">
                <a:latin typeface="Century Gothic" panose="020B0502020202020204" pitchFamily="34" charset="0"/>
              </a:rPr>
              <a:t>, cuya observancia constituye el fin primordial de los principios a que se encuentran afectos al ejercer funciones jurisdiccionales, condición y base protectora de todos los derechos humanos</a:t>
            </a:r>
            <a:r>
              <a:rPr lang="es-MX" sz="7200" dirty="0">
                <a:latin typeface="Century Gothic" panose="020B0502020202020204" pitchFamily="34" charset="0"/>
              </a:rPr>
              <a:t>. </a:t>
            </a:r>
          </a:p>
          <a:p>
            <a:endParaRPr lang="es-MX" dirty="0"/>
          </a:p>
        </p:txBody>
      </p:sp>
    </p:spTree>
    <p:extLst>
      <p:ext uri="{BB962C8B-B14F-4D97-AF65-F5344CB8AC3E}">
        <p14:creationId xmlns:p14="http://schemas.microsoft.com/office/powerpoint/2010/main" val="702216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6615" y="1633430"/>
            <a:ext cx="9231295" cy="3868735"/>
          </a:xfrm>
        </p:spPr>
        <p:txBody>
          <a:bodyPr>
            <a:normAutofit/>
          </a:bodyPr>
          <a:lstStyle/>
          <a:p>
            <a:pPr lvl="0" algn="just">
              <a:lnSpc>
                <a:spcPct val="150000"/>
              </a:lnSpc>
              <a:buClrTx/>
            </a:pPr>
            <a:r>
              <a:rPr lang="es-MX" sz="2000" dirty="0"/>
              <a:t>En ese sentido, el diseño del sistema jurídico nacional ha blindado y consolidado el ejercicio de la función jurisdiccional a través del deber de los agentes jurídicos, </a:t>
            </a:r>
            <a:r>
              <a:rPr lang="es-MX" sz="2000" b="1" dirty="0"/>
              <a:t>de ajustar su actuación al principio de imparcialidad </a:t>
            </a:r>
            <a:r>
              <a:rPr lang="es-MX" sz="2000" dirty="0"/>
              <a:t>y, </a:t>
            </a:r>
            <a:r>
              <a:rPr lang="es-MX" sz="2000" b="1" dirty="0"/>
              <a:t>al mismo tiempo, a los principios de legalidad y seguridad jurídica</a:t>
            </a:r>
            <a:r>
              <a:rPr lang="es-MX" sz="2000" dirty="0"/>
              <a:t>, pues el ordenamiento jurídico atribuye consecuencias sancionatorias en el supuesto de incumplir con la conducta imparcial con que debe conducirse un impartidor de justicia. </a:t>
            </a:r>
          </a:p>
          <a:p>
            <a:pPr marL="0" indent="0">
              <a:buNone/>
            </a:pPr>
            <a:endParaRPr lang="es-MX" dirty="0"/>
          </a:p>
          <a:p>
            <a:endParaRPr lang="es-MX" dirty="0"/>
          </a:p>
        </p:txBody>
      </p:sp>
    </p:spTree>
    <p:extLst>
      <p:ext uri="{BB962C8B-B14F-4D97-AF65-F5344CB8AC3E}">
        <p14:creationId xmlns:p14="http://schemas.microsoft.com/office/powerpoint/2010/main" val="720396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6389" y="767255"/>
            <a:ext cx="10271818" cy="612228"/>
          </a:xfrm>
        </p:spPr>
        <p:style>
          <a:lnRef idx="1">
            <a:schemeClr val="accent6"/>
          </a:lnRef>
          <a:fillRef idx="3">
            <a:schemeClr val="accent6"/>
          </a:fillRef>
          <a:effectRef idx="2">
            <a:schemeClr val="accent6"/>
          </a:effectRef>
          <a:fontRef idx="minor">
            <a:schemeClr val="lt1"/>
          </a:fontRef>
        </p:style>
        <p:txBody>
          <a:bodyPr>
            <a:normAutofit/>
          </a:bodyPr>
          <a:lstStyle/>
          <a:p>
            <a:pPr algn="ctr"/>
            <a:r>
              <a:rPr lang="es-MX" sz="2400" b="1" dirty="0">
                <a:solidFill>
                  <a:schemeClr val="tx1"/>
                </a:solidFill>
                <a:latin typeface="Century Gothic" panose="020B0502020202020204" pitchFamily="34" charset="0"/>
              </a:rPr>
              <a:t>EL PRINCIPIO DE IMPARCIALIDAD TIENE EL SIGUIENTE CONTENIDO</a:t>
            </a:r>
            <a:endParaRPr lang="es-MX" sz="2400" dirty="0">
              <a:solidFill>
                <a:schemeClr val="tx1"/>
              </a:solidFill>
              <a:latin typeface="Century Gothic" panose="020B0502020202020204" pitchFamily="34" charset="0"/>
            </a:endParaRPr>
          </a:p>
        </p:txBody>
      </p:sp>
      <p:sp>
        <p:nvSpPr>
          <p:cNvPr id="3" name="Marcador de contenido 2"/>
          <p:cNvSpPr>
            <a:spLocks noGrp="1"/>
          </p:cNvSpPr>
          <p:nvPr>
            <p:ph idx="1"/>
          </p:nvPr>
        </p:nvSpPr>
        <p:spPr>
          <a:xfrm>
            <a:off x="543327" y="1529255"/>
            <a:ext cx="9562370" cy="4572000"/>
          </a:xfrm>
        </p:spPr>
        <p:txBody>
          <a:bodyPr>
            <a:normAutofit fontScale="85000" lnSpcReduction="20000"/>
          </a:bodyPr>
          <a:lstStyle/>
          <a:p>
            <a:pPr lvl="0" algn="just">
              <a:lnSpc>
                <a:spcPct val="150000"/>
              </a:lnSpc>
              <a:buClrTx/>
            </a:pPr>
            <a:r>
              <a:rPr lang="es-MX" sz="2200" b="1" dirty="0">
                <a:latin typeface="Century Gothic" panose="020B0502020202020204" pitchFamily="34" charset="0"/>
              </a:rPr>
              <a:t>Primero</a:t>
            </a:r>
            <a:r>
              <a:rPr lang="es-MX" sz="2200" dirty="0">
                <a:latin typeface="Century Gothic" panose="020B0502020202020204" pitchFamily="34" charset="0"/>
              </a:rPr>
              <a:t>, exige que quien juzgue una contienda se aproxime a los hechos de la causa </a:t>
            </a:r>
            <a:r>
              <a:rPr lang="es-MX" sz="2200" b="1" dirty="0">
                <a:latin typeface="Century Gothic" panose="020B0502020202020204" pitchFamily="34" charset="0"/>
              </a:rPr>
              <a:t>careciendo de prejuicios en lo subjetivo</a:t>
            </a:r>
            <a:r>
              <a:rPr lang="es-MX" sz="2200" dirty="0">
                <a:latin typeface="Century Gothic" panose="020B0502020202020204" pitchFamily="34" charset="0"/>
              </a:rPr>
              <a:t>, y ofreciendo garantías suficientes de </a:t>
            </a:r>
            <a:r>
              <a:rPr lang="es-MX" sz="2200" b="1" dirty="0">
                <a:latin typeface="Century Gothic" panose="020B0502020202020204" pitchFamily="34" charset="0"/>
              </a:rPr>
              <a:t>índole objetiva </a:t>
            </a:r>
            <a:r>
              <a:rPr lang="es-MX" sz="2200" dirty="0">
                <a:latin typeface="Century Gothic" panose="020B0502020202020204" pitchFamily="34" charset="0"/>
              </a:rPr>
              <a:t>que permitan desterrar dudas en torno a su imparcialidad. </a:t>
            </a:r>
          </a:p>
          <a:p>
            <a:pPr marL="0" lvl="0" indent="0" algn="just">
              <a:lnSpc>
                <a:spcPct val="150000"/>
              </a:lnSpc>
              <a:buNone/>
            </a:pPr>
            <a:endParaRPr lang="es-MX" sz="2200" dirty="0">
              <a:latin typeface="Century Gothic" panose="020B0502020202020204" pitchFamily="34" charset="0"/>
            </a:endParaRPr>
          </a:p>
          <a:p>
            <a:pPr lvl="0" algn="just">
              <a:lnSpc>
                <a:spcPct val="150000"/>
              </a:lnSpc>
              <a:buClrTx/>
            </a:pPr>
            <a:r>
              <a:rPr lang="es-MX" sz="2200" b="1" dirty="0">
                <a:latin typeface="Century Gothic" panose="020B0502020202020204" pitchFamily="34" charset="0"/>
              </a:rPr>
              <a:t>Segundo</a:t>
            </a:r>
            <a:r>
              <a:rPr lang="es-MX" sz="2200" dirty="0">
                <a:latin typeface="Century Gothic" panose="020B0502020202020204" pitchFamily="34" charset="0"/>
              </a:rPr>
              <a:t>, la imparcialidad judicial debe entenderse desde dos dimensiones, mientras que su verificación puede ser objeto de dos tipos de test. </a:t>
            </a:r>
          </a:p>
          <a:p>
            <a:pPr marL="0" lvl="0" indent="0" algn="just">
              <a:lnSpc>
                <a:spcPct val="150000"/>
              </a:lnSpc>
              <a:buNone/>
            </a:pPr>
            <a:endParaRPr lang="es-MX" sz="2200" b="1" dirty="0">
              <a:latin typeface="Century Gothic" panose="020B0502020202020204" pitchFamily="34" charset="0"/>
            </a:endParaRPr>
          </a:p>
          <a:p>
            <a:pPr lvl="0" algn="just">
              <a:lnSpc>
                <a:spcPct val="150000"/>
              </a:lnSpc>
              <a:buClrTx/>
            </a:pPr>
            <a:r>
              <a:rPr lang="es-MX" sz="2200" b="1" dirty="0">
                <a:latin typeface="Century Gothic" panose="020B0502020202020204" pitchFamily="34" charset="0"/>
              </a:rPr>
              <a:t>Tercero</a:t>
            </a:r>
            <a:r>
              <a:rPr lang="es-MX" sz="2200" dirty="0">
                <a:latin typeface="Century Gothic" panose="020B0502020202020204" pitchFamily="34" charset="0"/>
              </a:rPr>
              <a:t>, en cuanto a sus dimensiones, la imparcialidad debe ser funcional </a:t>
            </a:r>
            <a:r>
              <a:rPr lang="es-MX" sz="2200" i="1" dirty="0">
                <a:latin typeface="Century Gothic" panose="020B0502020202020204" pitchFamily="34" charset="0"/>
              </a:rPr>
              <a:t>(</a:t>
            </a:r>
            <a:r>
              <a:rPr lang="es-MX" sz="2200" i="1" dirty="0" err="1">
                <a:latin typeface="Century Gothic" panose="020B0502020202020204" pitchFamily="34" charset="0"/>
              </a:rPr>
              <a:t>functional</a:t>
            </a:r>
            <a:r>
              <a:rPr lang="es-MX" sz="2200" i="1" dirty="0">
                <a:latin typeface="Century Gothic" panose="020B0502020202020204" pitchFamily="34" charset="0"/>
              </a:rPr>
              <a:t> in </a:t>
            </a:r>
            <a:r>
              <a:rPr lang="es-MX" sz="2200" i="1" dirty="0" err="1">
                <a:latin typeface="Century Gothic" panose="020B0502020202020204" pitchFamily="34" charset="0"/>
              </a:rPr>
              <a:t>nature</a:t>
            </a:r>
            <a:r>
              <a:rPr lang="es-MX" sz="2200" i="1" dirty="0">
                <a:latin typeface="Century Gothic" panose="020B0502020202020204" pitchFamily="34" charset="0"/>
              </a:rPr>
              <a:t>) </a:t>
            </a:r>
            <a:r>
              <a:rPr lang="es-MX" sz="2200" dirty="0">
                <a:latin typeface="Century Gothic" panose="020B0502020202020204" pitchFamily="34" charset="0"/>
              </a:rPr>
              <a:t>y personal </a:t>
            </a:r>
            <a:r>
              <a:rPr lang="es-MX" sz="2200" i="1" dirty="0">
                <a:latin typeface="Century Gothic" panose="020B0502020202020204" pitchFamily="34" charset="0"/>
              </a:rPr>
              <a:t>(personal </a:t>
            </a:r>
            <a:r>
              <a:rPr lang="es-MX" sz="2200" i="1" dirty="0" err="1">
                <a:latin typeface="Century Gothic" panose="020B0502020202020204" pitchFamily="34" charset="0"/>
              </a:rPr>
              <a:t>character</a:t>
            </a:r>
            <a:r>
              <a:rPr lang="es-MX" sz="2200" dirty="0">
                <a:latin typeface="Century Gothic" panose="020B0502020202020204" pitchFamily="34" charset="0"/>
              </a:rPr>
              <a:t>), </a:t>
            </a:r>
          </a:p>
          <a:p>
            <a:pPr>
              <a:buClrTx/>
            </a:pPr>
            <a:endParaRPr lang="es-MX" dirty="0"/>
          </a:p>
        </p:txBody>
      </p:sp>
    </p:spTree>
    <p:extLst>
      <p:ext uri="{BB962C8B-B14F-4D97-AF65-F5344CB8AC3E}">
        <p14:creationId xmlns:p14="http://schemas.microsoft.com/office/powerpoint/2010/main" val="235024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6126" y="686096"/>
            <a:ext cx="9940743" cy="5344214"/>
          </a:xfrm>
        </p:spPr>
        <p:txBody>
          <a:bodyPr>
            <a:normAutofit/>
          </a:bodyPr>
          <a:lstStyle/>
          <a:p>
            <a:pPr lvl="1" algn="just">
              <a:lnSpc>
                <a:spcPct val="150000"/>
              </a:lnSpc>
              <a:buClrTx/>
              <a:buFont typeface="Courier New" panose="02070309020205020404" pitchFamily="49" charset="0"/>
              <a:buChar char="o"/>
            </a:pPr>
            <a:r>
              <a:rPr lang="es-MX" sz="1800" b="1" dirty="0">
                <a:latin typeface="Century Gothic" panose="020B0502020202020204" pitchFamily="34" charset="0"/>
              </a:rPr>
              <a:t>L</a:t>
            </a:r>
            <a:r>
              <a:rPr lang="es-MX" sz="1800" b="1" dirty="0" smtClean="0">
                <a:latin typeface="Century Gothic" panose="020B0502020202020204" pitchFamily="34" charset="0"/>
              </a:rPr>
              <a:t>a </a:t>
            </a:r>
            <a:r>
              <a:rPr lang="es-MX" sz="1800" b="1" dirty="0">
                <a:latin typeface="Century Gothic" panose="020B0502020202020204" pitchFamily="34" charset="0"/>
              </a:rPr>
              <a:t>"imparcialidad funcional" </a:t>
            </a:r>
            <a:r>
              <a:rPr lang="es-MX" sz="1800" dirty="0">
                <a:latin typeface="Century Gothic" panose="020B0502020202020204" pitchFamily="34" charset="0"/>
              </a:rPr>
              <a:t>deriva de la claridad en cuanto a las funciones que son asignadas a quienes imparten justicia dentro de un proceso judicial, de modo que no participen en diversos roles, no actúen en distintas instancias o carezcan de conexión con alguna de las partes, por lo cual requiere de garantías objetivas; </a:t>
            </a:r>
          </a:p>
          <a:p>
            <a:pPr marL="457200" lvl="1" indent="0" algn="just">
              <a:lnSpc>
                <a:spcPct val="150000"/>
              </a:lnSpc>
              <a:buClrTx/>
              <a:buNone/>
            </a:pPr>
            <a:endParaRPr lang="es-MX" sz="1800" dirty="0">
              <a:latin typeface="Century Gothic" panose="020B0502020202020204" pitchFamily="34" charset="0"/>
            </a:endParaRPr>
          </a:p>
          <a:p>
            <a:pPr lvl="1" algn="just">
              <a:lnSpc>
                <a:spcPct val="150000"/>
              </a:lnSpc>
              <a:buClrTx/>
              <a:buFont typeface="Courier New" panose="02070309020205020404" pitchFamily="49" charset="0"/>
              <a:buChar char="o"/>
            </a:pPr>
            <a:r>
              <a:rPr lang="es-MX" sz="1800" dirty="0">
                <a:latin typeface="Century Gothic" panose="020B0502020202020204" pitchFamily="34" charset="0"/>
              </a:rPr>
              <a:t>P</a:t>
            </a:r>
            <a:r>
              <a:rPr lang="es-MX" sz="1800" dirty="0" smtClean="0">
                <a:latin typeface="Century Gothic" panose="020B0502020202020204" pitchFamily="34" charset="0"/>
              </a:rPr>
              <a:t>or </a:t>
            </a:r>
            <a:r>
              <a:rPr lang="es-MX" sz="1800" dirty="0">
                <a:latin typeface="Century Gothic" panose="020B0502020202020204" pitchFamily="34" charset="0"/>
              </a:rPr>
              <a:t>otra parte, </a:t>
            </a:r>
            <a:r>
              <a:rPr lang="es-MX" sz="1800" b="1" dirty="0">
                <a:latin typeface="Century Gothic" panose="020B0502020202020204" pitchFamily="34" charset="0"/>
              </a:rPr>
              <a:t>la "imparcialidad personal</a:t>
            </a:r>
            <a:r>
              <a:rPr lang="es-MX" sz="1800" dirty="0">
                <a:latin typeface="Century Gothic" panose="020B0502020202020204" pitchFamily="34" charset="0"/>
              </a:rPr>
              <a:t>" se presume de entrada y depende de la conducta de quien juzga respecto a un caso específico y de los </a:t>
            </a:r>
            <a:r>
              <a:rPr lang="es-MX" sz="1800" b="1" dirty="0">
                <a:solidFill>
                  <a:srgbClr val="FF0000"/>
                </a:solidFill>
                <a:latin typeface="Century Gothic" panose="020B0502020202020204" pitchFamily="34" charset="0"/>
              </a:rPr>
              <a:t>sesgos, prejuicios personales o ideas preconcebidas en torno al asunto o quienes participan en él</a:t>
            </a:r>
            <a:r>
              <a:rPr lang="es-MX" sz="1800" dirty="0">
                <a:solidFill>
                  <a:srgbClr val="FF0000"/>
                </a:solidFill>
                <a:latin typeface="Century Gothic" panose="020B0502020202020204" pitchFamily="34" charset="0"/>
              </a:rPr>
              <a:t>, </a:t>
            </a:r>
            <a:r>
              <a:rPr lang="es-MX" sz="1800" dirty="0">
                <a:latin typeface="Century Gothic" panose="020B0502020202020204" pitchFamily="34" charset="0"/>
              </a:rPr>
              <a:t>centrándose en la capacidad de adoptar la distancia necesaria de un asunto sin sucumbir a influencias subjetivas</a:t>
            </a:r>
            <a:r>
              <a:rPr lang="es-MX" sz="1800" b="1" i="1" dirty="0">
                <a:solidFill>
                  <a:schemeClr val="tx1"/>
                </a:solidFill>
                <a:latin typeface="Century Gothic" panose="020B0502020202020204" pitchFamily="34" charset="0"/>
              </a:rPr>
              <a:t>. </a:t>
            </a:r>
          </a:p>
          <a:p>
            <a:pPr>
              <a:buClrTx/>
              <a:buFont typeface="Courier New" panose="02070309020205020404" pitchFamily="49" charset="0"/>
              <a:buChar char="o"/>
            </a:pPr>
            <a:endParaRPr lang="es-MX" dirty="0"/>
          </a:p>
        </p:txBody>
      </p:sp>
    </p:spTree>
    <p:extLst>
      <p:ext uri="{BB962C8B-B14F-4D97-AF65-F5344CB8AC3E}">
        <p14:creationId xmlns:p14="http://schemas.microsoft.com/office/powerpoint/2010/main" val="1044518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52754" y="1241535"/>
            <a:ext cx="9972674" cy="4555462"/>
          </a:xfrm>
        </p:spPr>
        <p:txBody>
          <a:bodyPr>
            <a:normAutofit fontScale="92500" lnSpcReduction="10000"/>
          </a:bodyPr>
          <a:lstStyle/>
          <a:p>
            <a:pPr lvl="0">
              <a:lnSpc>
                <a:spcPct val="150000"/>
              </a:lnSpc>
              <a:buClrTx/>
            </a:pPr>
            <a:r>
              <a:rPr lang="es-MX" sz="2000" b="1" dirty="0">
                <a:latin typeface="Century Gothic" panose="020B0502020202020204" pitchFamily="34" charset="0"/>
              </a:rPr>
              <a:t>Cuarto</a:t>
            </a:r>
            <a:r>
              <a:rPr lang="es-MX" sz="2000" dirty="0">
                <a:latin typeface="Century Gothic" panose="020B0502020202020204" pitchFamily="34" charset="0"/>
              </a:rPr>
              <a:t>, en cuanto la prueba, </a:t>
            </a:r>
            <a:r>
              <a:rPr lang="es-MX" sz="2000" b="1" dirty="0">
                <a:latin typeface="Century Gothic" panose="020B0502020202020204" pitchFamily="34" charset="0"/>
              </a:rPr>
              <a:t>la imparcialidad funcional</a:t>
            </a:r>
            <a:r>
              <a:rPr lang="es-MX" sz="2000" dirty="0">
                <a:latin typeface="Century Gothic" panose="020B0502020202020204" pitchFamily="34" charset="0"/>
              </a:rPr>
              <a:t> se analiza desde un punto de vista objetivo a partir de circunstancias verificables (</a:t>
            </a:r>
            <a:r>
              <a:rPr lang="es-MX" sz="2000" i="1" dirty="0" err="1">
                <a:latin typeface="Century Gothic" panose="020B0502020202020204" pitchFamily="34" charset="0"/>
              </a:rPr>
              <a:t>objective</a:t>
            </a:r>
            <a:r>
              <a:rPr lang="es-MX" sz="2000" i="1" dirty="0">
                <a:latin typeface="Century Gothic" panose="020B0502020202020204" pitchFamily="34" charset="0"/>
              </a:rPr>
              <a:t> test),</a:t>
            </a:r>
            <a:r>
              <a:rPr lang="es-MX" sz="2000" dirty="0">
                <a:latin typeface="Century Gothic" panose="020B0502020202020204" pitchFamily="34" charset="0"/>
              </a:rPr>
              <a:t> mientras que </a:t>
            </a:r>
            <a:r>
              <a:rPr lang="es-MX" sz="2000" b="1" dirty="0">
                <a:latin typeface="Century Gothic" panose="020B0502020202020204" pitchFamily="34" charset="0"/>
              </a:rPr>
              <a:t>la personal</a:t>
            </a:r>
            <a:r>
              <a:rPr lang="es-MX" sz="2000" dirty="0">
                <a:latin typeface="Century Gothic" panose="020B0502020202020204" pitchFamily="34" charset="0"/>
              </a:rPr>
              <a:t> se estudia tanto desde un punto de vista subjetivo (</a:t>
            </a:r>
            <a:r>
              <a:rPr lang="es-MX" sz="2000" i="1" dirty="0" err="1">
                <a:latin typeface="Century Gothic" panose="020B0502020202020204" pitchFamily="34" charset="0"/>
              </a:rPr>
              <a:t>subjective</a:t>
            </a:r>
            <a:r>
              <a:rPr lang="es-MX" sz="2000" i="1" dirty="0">
                <a:latin typeface="Century Gothic" panose="020B0502020202020204" pitchFamily="34" charset="0"/>
              </a:rPr>
              <a:t> test</a:t>
            </a:r>
            <a:r>
              <a:rPr lang="es-MX" sz="2000" dirty="0">
                <a:latin typeface="Century Gothic" panose="020B0502020202020204" pitchFamily="34" charset="0"/>
              </a:rPr>
              <a:t>) como desde el objetivo. </a:t>
            </a:r>
          </a:p>
          <a:p>
            <a:pPr lvl="0">
              <a:lnSpc>
                <a:spcPct val="150000"/>
              </a:lnSpc>
              <a:buClrTx/>
            </a:pPr>
            <a:endParaRPr lang="es-MX" sz="2000" dirty="0">
              <a:latin typeface="Century Gothic" panose="020B0502020202020204" pitchFamily="34" charset="0"/>
            </a:endParaRPr>
          </a:p>
          <a:p>
            <a:pPr>
              <a:lnSpc>
                <a:spcPct val="150000"/>
              </a:lnSpc>
            </a:pPr>
            <a:endParaRPr lang="es-MX" sz="2000" dirty="0">
              <a:latin typeface="Century Gothic" panose="020B0502020202020204" pitchFamily="34" charset="0"/>
            </a:endParaRPr>
          </a:p>
          <a:p>
            <a:pPr marL="342900" lvl="2" indent="-342900" algn="just">
              <a:lnSpc>
                <a:spcPct val="150000"/>
              </a:lnSpc>
              <a:buClrTx/>
              <a:buFont typeface="Wingdings" panose="05000000000000000000" pitchFamily="2" charset="2"/>
              <a:buChar char="§"/>
            </a:pPr>
            <a:r>
              <a:rPr lang="es-MX" sz="2000" dirty="0">
                <a:latin typeface="Century Gothic" panose="020B0502020202020204" pitchFamily="34" charset="0"/>
              </a:rPr>
              <a:t>La prueba objetiva se centra en identificar indicios –usualmente normados– que puedan </a:t>
            </a:r>
            <a:r>
              <a:rPr lang="es-MX" sz="2000" b="1" dirty="0">
                <a:latin typeface="Century Gothic" panose="020B0502020202020204" pitchFamily="34" charset="0"/>
              </a:rPr>
              <a:t>suscitar dudas justificadas o legítimas sobre la conducta que observarán quienes van a resolver un asunt</a:t>
            </a:r>
            <a:r>
              <a:rPr lang="es-MX" sz="2000" dirty="0">
                <a:latin typeface="Century Gothic" panose="020B0502020202020204" pitchFamily="34" charset="0"/>
              </a:rPr>
              <a:t>o, salvaguardando la confianza que los órganos de impartición de justicia deben inspirar a las personas justiciables. </a:t>
            </a:r>
          </a:p>
          <a:p>
            <a:pPr>
              <a:buFont typeface="Wingdings" panose="05000000000000000000" pitchFamily="2" charset="2"/>
              <a:buChar char="§"/>
            </a:pPr>
            <a:endParaRPr lang="es-MX" dirty="0">
              <a:latin typeface="Century Gothic" panose="020B0502020202020204" pitchFamily="34" charset="0"/>
            </a:endParaRPr>
          </a:p>
          <a:p>
            <a:pPr>
              <a:buFont typeface="Wingdings" panose="05000000000000000000" pitchFamily="2" charset="2"/>
              <a:buChar char="§"/>
            </a:pPr>
            <a:endParaRPr lang="es-MX" dirty="0"/>
          </a:p>
        </p:txBody>
      </p:sp>
    </p:spTree>
    <p:extLst>
      <p:ext uri="{BB962C8B-B14F-4D97-AF65-F5344CB8AC3E}">
        <p14:creationId xmlns:p14="http://schemas.microsoft.com/office/powerpoint/2010/main" val="1893865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04041" y="504497"/>
            <a:ext cx="10294883" cy="4610429"/>
          </a:xfrm>
        </p:spPr>
        <p:txBody>
          <a:bodyPr>
            <a:normAutofit fontScale="25000" lnSpcReduction="20000"/>
          </a:bodyPr>
          <a:lstStyle/>
          <a:p>
            <a:pPr marL="0" marR="0" lvl="2" indent="0" algn="just" defTabSz="457200" rtl="0" eaLnBrk="1" fontAlgn="auto" latinLnBrk="0" hangingPunct="1">
              <a:lnSpc>
                <a:spcPct val="170000"/>
              </a:lnSpc>
              <a:spcBef>
                <a:spcPts val="1000"/>
              </a:spcBef>
              <a:spcAft>
                <a:spcPts val="0"/>
              </a:spcAft>
              <a:buClrTx/>
              <a:buSzPct val="80000"/>
              <a:buNone/>
              <a:tabLst/>
              <a:defRPr/>
            </a:pPr>
            <a:r>
              <a:rPr kumimoji="0" lang="es-MX" sz="64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rPr>
              <a:t>Por </a:t>
            </a:r>
            <a:r>
              <a:rPr kumimoji="0" lang="es-MX" sz="6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otra parte, la imparcialidad personal, desde un punto de vista subjetivo, se presume, salvo manifestación de quien resuelve o prueba objetiva en contrario, la cual: </a:t>
            </a:r>
          </a:p>
          <a:p>
            <a:pPr marL="342900" marR="0" lvl="2" indent="-342900" algn="just" defTabSz="457200" rtl="0" eaLnBrk="1" fontAlgn="auto" latinLnBrk="0" hangingPunct="1">
              <a:lnSpc>
                <a:spcPct val="170000"/>
              </a:lnSpc>
              <a:spcBef>
                <a:spcPts val="1000"/>
              </a:spcBef>
              <a:spcAft>
                <a:spcPts val="0"/>
              </a:spcAft>
              <a:buClrTx/>
              <a:buSzPct val="80000"/>
              <a:buFont typeface="Wingdings" panose="05000000000000000000" pitchFamily="2" charset="2"/>
              <a:buChar char="§"/>
              <a:tabLst/>
              <a:defRPr/>
            </a:pPr>
            <a:endParaRPr lang="es-MX" sz="6400" dirty="0">
              <a:latin typeface="Century Gothic" panose="020B0502020202020204" pitchFamily="34" charset="0"/>
            </a:endParaRPr>
          </a:p>
          <a:p>
            <a:pPr marL="630238" lvl="2" algn="just" defTabSz="268288">
              <a:lnSpc>
                <a:spcPct val="170000"/>
              </a:lnSpc>
              <a:buClrTx/>
            </a:pPr>
            <a:r>
              <a:rPr lang="es-MX" sz="6400" dirty="0">
                <a:latin typeface="Century Gothic" panose="020B0502020202020204" pitchFamily="34" charset="0"/>
              </a:rPr>
              <a:t>(a) busca determinar los intereses o convicciones personales de quien juzga en un determinado caso (por ejemplo, si ha manifestado hostilidad, prejuicio o preferencia personal, o si ha hecho que el caso le fuera asignado por razones personales); y </a:t>
            </a:r>
          </a:p>
          <a:p>
            <a:pPr marL="630238" lvl="2" algn="just" defTabSz="268288">
              <a:lnSpc>
                <a:spcPct val="170000"/>
              </a:lnSpc>
              <a:buClrTx/>
            </a:pPr>
            <a:endParaRPr lang="es-MX" sz="6400" dirty="0">
              <a:latin typeface="Century Gothic" panose="020B0502020202020204" pitchFamily="34" charset="0"/>
            </a:endParaRPr>
          </a:p>
          <a:p>
            <a:pPr marL="630238" lvl="2" algn="just" defTabSz="268288">
              <a:lnSpc>
                <a:spcPct val="170000"/>
              </a:lnSpc>
              <a:buClrTx/>
            </a:pPr>
            <a:r>
              <a:rPr lang="es-MX" sz="6400" dirty="0">
                <a:latin typeface="Century Gothic" panose="020B0502020202020204" pitchFamily="34" charset="0"/>
              </a:rPr>
              <a:t>(b) puede basarse en un comportamiento que refleje una falta de distancia profesional de la o el Juez frente a la decisión (por ejemplo, a partir de los argumentos y el lenguaje utilizado), pero sin comprender, evidentemente, la actuación oficiosa de las y los juzgadores al recabar pruebas para esclarecer la verdad. </a:t>
            </a:r>
          </a:p>
          <a:p>
            <a:pPr marL="630238" indent="-228600" defTabSz="268288"/>
            <a:endParaRPr lang="es-MX" dirty="0"/>
          </a:p>
        </p:txBody>
      </p:sp>
    </p:spTree>
    <p:extLst>
      <p:ext uri="{BB962C8B-B14F-4D97-AF65-F5344CB8AC3E}">
        <p14:creationId xmlns:p14="http://schemas.microsoft.com/office/powerpoint/2010/main" val="2446441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9451" y="341586"/>
            <a:ext cx="8596668" cy="675290"/>
          </a:xfrm>
        </p:spPr>
        <p:style>
          <a:lnRef idx="1">
            <a:schemeClr val="accent5"/>
          </a:lnRef>
          <a:fillRef idx="2">
            <a:schemeClr val="accent5"/>
          </a:fillRef>
          <a:effectRef idx="1">
            <a:schemeClr val="accent5"/>
          </a:effectRef>
          <a:fontRef idx="minor">
            <a:schemeClr val="dk1"/>
          </a:fontRef>
        </p:style>
        <p:txBody>
          <a:bodyPr/>
          <a:lstStyle/>
          <a:p>
            <a:pPr algn="ctr"/>
            <a:r>
              <a:rPr lang="es-MX" b="1" dirty="0">
                <a:solidFill>
                  <a:schemeClr val="tx1"/>
                </a:solidFill>
                <a:latin typeface="Century Gothic" panose="020B0502020202020204" pitchFamily="34" charset="0"/>
              </a:rPr>
              <a:t>PRINCIPIO DE OBJETIVIDAD</a:t>
            </a:r>
            <a:endParaRPr lang="es-MX" dirty="0">
              <a:solidFill>
                <a:schemeClr val="tx1"/>
              </a:solidFill>
              <a:latin typeface="Century Gothic" panose="020B0502020202020204" pitchFamily="34" charset="0"/>
            </a:endParaRPr>
          </a:p>
        </p:txBody>
      </p:sp>
      <p:sp>
        <p:nvSpPr>
          <p:cNvPr id="3" name="Marcador de contenido 2"/>
          <p:cNvSpPr>
            <a:spLocks noGrp="1"/>
          </p:cNvSpPr>
          <p:nvPr>
            <p:ph idx="1"/>
          </p:nvPr>
        </p:nvSpPr>
        <p:spPr>
          <a:xfrm>
            <a:off x="285750" y="1427149"/>
            <a:ext cx="10287000" cy="4614214"/>
          </a:xfrm>
        </p:spPr>
        <p:txBody>
          <a:bodyPr>
            <a:normAutofit/>
          </a:bodyPr>
          <a:lstStyle/>
          <a:p>
            <a:pPr lvl="0" algn="just">
              <a:lnSpc>
                <a:spcPct val="150000"/>
              </a:lnSpc>
              <a:buClrTx/>
            </a:pPr>
            <a:r>
              <a:rPr lang="es-MX" dirty="0"/>
              <a:t>Desde una perspectiva general, por el Principio de Objetividad, el investigador, el sustanciador y en su caso el resolutor,  tiene que propender a conseguir no solo los elementos de cargo contra un imputado, </a:t>
            </a:r>
            <a:r>
              <a:rPr lang="es-MX" b="1" dirty="0">
                <a:solidFill>
                  <a:srgbClr val="FF0000"/>
                </a:solidFill>
              </a:rPr>
              <a:t>sino también los elementos de eventual descargo que pudieran existir, a partir de los actos de investigación que disponga realizar</a:t>
            </a:r>
            <a:r>
              <a:rPr lang="es-MX" dirty="0"/>
              <a:t>. </a:t>
            </a:r>
          </a:p>
          <a:p>
            <a:pPr lvl="0" algn="just">
              <a:lnSpc>
                <a:spcPct val="150000"/>
              </a:lnSpc>
            </a:pPr>
            <a:endParaRPr lang="es-MX" dirty="0"/>
          </a:p>
          <a:p>
            <a:pPr lvl="0" algn="just">
              <a:lnSpc>
                <a:spcPct val="150000"/>
              </a:lnSpc>
              <a:buClrTx/>
            </a:pPr>
            <a:r>
              <a:rPr lang="es-MX" dirty="0"/>
              <a:t>Ello implica igualmente, que la decisión que tome la Investigadora y en su caso la sustanciadora, al término de las investigaciones preliminares o de la Investigación, tiene que </a:t>
            </a:r>
            <a:r>
              <a:rPr lang="es-MX" b="1" dirty="0"/>
              <a:t>corresponder objetivamente a dichos elementos probatorios, indicios y evidencias, que sustenten los cargos imputados. </a:t>
            </a:r>
          </a:p>
          <a:p>
            <a:endParaRPr lang="es-MX" dirty="0"/>
          </a:p>
        </p:txBody>
      </p:sp>
    </p:spTree>
    <p:extLst>
      <p:ext uri="{BB962C8B-B14F-4D97-AF65-F5344CB8AC3E}">
        <p14:creationId xmlns:p14="http://schemas.microsoft.com/office/powerpoint/2010/main" val="3544342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14325" y="963668"/>
            <a:ext cx="10974669" cy="5208531"/>
          </a:xfrm>
        </p:spPr>
        <p:txBody>
          <a:bodyPr>
            <a:normAutofit fontScale="92500" lnSpcReduction="10000"/>
          </a:bodyPr>
          <a:lstStyle/>
          <a:p>
            <a:pPr lvl="0" algn="just">
              <a:lnSpc>
                <a:spcPct val="150000"/>
              </a:lnSpc>
              <a:buClrTx/>
            </a:pPr>
            <a:r>
              <a:rPr lang="es-MX" dirty="0">
                <a:latin typeface="Century Gothic" pitchFamily="34" charset="0"/>
              </a:rPr>
              <a:t>El Investigador no puede pues, tomar una decisión arbitraria, su criterio discrecional debe reflejar el resultado de las investigaciones, ya sea que estos abonen a favor de la hipótesis incriminatoria del imputado o </a:t>
            </a:r>
            <a:r>
              <a:rPr lang="es-MX" b="1" dirty="0">
                <a:solidFill>
                  <a:srgbClr val="FF0000"/>
                </a:solidFill>
                <a:latin typeface="Century Gothic" pitchFamily="34" charset="0"/>
              </a:rPr>
              <a:t>en contra de la misma</a:t>
            </a:r>
            <a:r>
              <a:rPr lang="es-MX" dirty="0">
                <a:latin typeface="Century Gothic" pitchFamily="34" charset="0"/>
              </a:rPr>
              <a:t>, </a:t>
            </a:r>
            <a:r>
              <a:rPr lang="es-MX" b="1" dirty="0">
                <a:latin typeface="Century Gothic" pitchFamily="34" charset="0"/>
              </a:rPr>
              <a:t>lo que deberá reflejarse en su caso, en el informe de presunta responsabilidad o en el acuerdo de conclusión y archivo.</a:t>
            </a:r>
          </a:p>
          <a:p>
            <a:pPr marL="0" lvl="0" indent="0" algn="just">
              <a:lnSpc>
                <a:spcPct val="150000"/>
              </a:lnSpc>
              <a:buNone/>
            </a:pPr>
            <a:endParaRPr lang="es-MX" dirty="0">
              <a:latin typeface="Century Gothic" pitchFamily="34" charset="0"/>
            </a:endParaRPr>
          </a:p>
          <a:p>
            <a:pPr lvl="0" algn="just">
              <a:lnSpc>
                <a:spcPct val="150000"/>
              </a:lnSpc>
              <a:buClrTx/>
            </a:pPr>
            <a:r>
              <a:rPr lang="es-MX" dirty="0">
                <a:latin typeface="Century Gothic" pitchFamily="34" charset="0"/>
              </a:rPr>
              <a:t>Ello, obliga, a que para cumplir con la función que le ha sido conferida, como titular del proceso de investigación, la Autoridad Investigadora deba  realizar todas las diligencias necesarias para determinar plenamente los hechos y  </a:t>
            </a:r>
            <a:r>
              <a:rPr lang="es-MX" b="1" dirty="0">
                <a:latin typeface="Century Gothic" pitchFamily="34" charset="0"/>
              </a:rPr>
              <a:t>la responsabilidad o no del imputado</a:t>
            </a:r>
            <a:r>
              <a:rPr lang="es-MX" dirty="0">
                <a:latin typeface="Century Gothic" pitchFamily="34" charset="0"/>
              </a:rPr>
              <a:t>. </a:t>
            </a:r>
            <a:endParaRPr lang="es-MX" dirty="0" smtClean="0">
              <a:latin typeface="Century Gothic" pitchFamily="34" charset="0"/>
            </a:endParaRPr>
          </a:p>
          <a:p>
            <a:pPr lvl="0" algn="just">
              <a:lnSpc>
                <a:spcPct val="150000"/>
              </a:lnSpc>
              <a:buClrTx/>
            </a:pPr>
            <a:endParaRPr lang="es-MX" dirty="0">
              <a:latin typeface="Century Gothic" pitchFamily="34" charset="0"/>
            </a:endParaRPr>
          </a:p>
          <a:p>
            <a:pPr lvl="0" algn="just">
              <a:lnSpc>
                <a:spcPct val="150000"/>
              </a:lnSpc>
              <a:buClrTx/>
            </a:pPr>
            <a:r>
              <a:rPr lang="es-MX" dirty="0" smtClean="0">
                <a:latin typeface="Century Gothic" pitchFamily="34" charset="0"/>
              </a:rPr>
              <a:t>Como </a:t>
            </a:r>
            <a:r>
              <a:rPr lang="es-MX" dirty="0">
                <a:latin typeface="Century Gothic" pitchFamily="34" charset="0"/>
              </a:rPr>
              <a:t>señala ROXIN: </a:t>
            </a:r>
            <a:r>
              <a:rPr lang="es-MX" b="1" dirty="0">
                <a:solidFill>
                  <a:srgbClr val="FF0000"/>
                </a:solidFill>
                <a:latin typeface="Century Gothic" pitchFamily="34" charset="0"/>
              </a:rPr>
              <a:t>“debe investigar también las circunstancias que sirvan de descargo.(..) “….  tiene que averiguar los hechos; para ello, </a:t>
            </a:r>
            <a:r>
              <a:rPr lang="es-MX" b="1" u="sng" dirty="0">
                <a:solidFill>
                  <a:srgbClr val="FF0000"/>
                </a:solidFill>
                <a:latin typeface="Century Gothic" pitchFamily="34" charset="0"/>
              </a:rPr>
              <a:t>tiene que reunir con el mismo empeño, tanto los elementos de cargo como los de descargo</a:t>
            </a:r>
            <a:r>
              <a:rPr lang="es-MX" dirty="0">
                <a:latin typeface="Century Gothic" pitchFamily="34" charset="0"/>
              </a:rPr>
              <a:t>.”</a:t>
            </a:r>
          </a:p>
          <a:p>
            <a:pPr algn="just"/>
            <a:endParaRPr lang="es-MX" dirty="0"/>
          </a:p>
        </p:txBody>
      </p:sp>
    </p:spTree>
    <p:extLst>
      <p:ext uri="{BB962C8B-B14F-4D97-AF65-F5344CB8AC3E}">
        <p14:creationId xmlns:p14="http://schemas.microsoft.com/office/powerpoint/2010/main" val="508471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7174" y="606751"/>
            <a:ext cx="10954908" cy="5193973"/>
          </a:xfrm>
        </p:spPr>
        <p:txBody>
          <a:bodyPr>
            <a:normAutofit/>
          </a:bodyPr>
          <a:lstStyle/>
          <a:p>
            <a:pPr marL="898525" lvl="3" indent="-361950" algn="just">
              <a:lnSpc>
                <a:spcPct val="150000"/>
              </a:lnSpc>
              <a:buClrTx/>
            </a:pPr>
            <a:endParaRPr lang="es-MX" b="1" dirty="0" smtClean="0">
              <a:latin typeface="Century Gothic" panose="020B0502020202020204" pitchFamily="34" charset="0"/>
            </a:endParaRPr>
          </a:p>
          <a:p>
            <a:pPr marL="898525" lvl="3" indent="-361950" algn="just">
              <a:lnSpc>
                <a:spcPct val="150000"/>
              </a:lnSpc>
              <a:buClrTx/>
            </a:pPr>
            <a:r>
              <a:rPr lang="es-MX" b="1" dirty="0" smtClean="0">
                <a:latin typeface="Century Gothic" panose="020B0502020202020204" pitchFamily="34" charset="0"/>
              </a:rPr>
              <a:t>“</a:t>
            </a:r>
            <a:r>
              <a:rPr lang="es-MX" sz="1800" dirty="0">
                <a:latin typeface="Century Gothic" panose="020B0502020202020204" pitchFamily="34" charset="0"/>
              </a:rPr>
              <a:t>Por el </a:t>
            </a:r>
            <a:r>
              <a:rPr lang="es-MX" sz="1800" b="1" u="sng" dirty="0">
                <a:latin typeface="Century Gothic" panose="020B0502020202020204" pitchFamily="34" charset="0"/>
              </a:rPr>
              <a:t>Principio de Objetividad </a:t>
            </a:r>
            <a:r>
              <a:rPr lang="es-MX" sz="1800" dirty="0">
                <a:latin typeface="Century Gothic" panose="020B0502020202020204" pitchFamily="34" charset="0"/>
              </a:rPr>
              <a:t>los investigadores tienen la obligación de investigar y agotar el examen de todas las hipótesis de punibilidad, </a:t>
            </a:r>
            <a:r>
              <a:rPr lang="es-MX" sz="1800" b="1" dirty="0">
                <a:latin typeface="Century Gothic" panose="020B0502020202020204" pitchFamily="34" charset="0"/>
              </a:rPr>
              <a:t>tanto para la persecución como para la defensa</a:t>
            </a:r>
            <a:r>
              <a:rPr lang="es-MX" sz="1800" dirty="0">
                <a:latin typeface="Century Gothic" panose="020B0502020202020204" pitchFamily="34" charset="0"/>
              </a:rPr>
              <a:t>.  Es decir sin perjudicar ni favorecer a ninguno de los que intervienen en el proceso, dado que su actuación debe ser desinteresada o desapasionada, debiendo atenerse únicamente a la realidad objetiva, que les permita, en ciertos casos, </a:t>
            </a:r>
            <a:r>
              <a:rPr lang="es-MX" sz="1800" b="1" u="sng" dirty="0">
                <a:solidFill>
                  <a:srgbClr val="FF0000"/>
                </a:solidFill>
                <a:latin typeface="Century Gothic" panose="020B0502020202020204" pitchFamily="34" charset="0"/>
              </a:rPr>
              <a:t>incluso no acusar</a:t>
            </a:r>
            <a:r>
              <a:rPr lang="es-MX" sz="1800" b="1" dirty="0" smtClean="0">
                <a:solidFill>
                  <a:srgbClr val="FF0000"/>
                </a:solidFill>
                <a:latin typeface="Century Gothic" panose="020B0502020202020204" pitchFamily="34" charset="0"/>
              </a:rPr>
              <a:t>.”</a:t>
            </a:r>
          </a:p>
          <a:p>
            <a:pPr marL="536575" lvl="3" indent="0" algn="just">
              <a:lnSpc>
                <a:spcPct val="150000"/>
              </a:lnSpc>
              <a:buClrTx/>
              <a:buNone/>
            </a:pPr>
            <a:endParaRPr lang="es-MX" sz="1800" b="1" dirty="0">
              <a:latin typeface="Century Gothic" panose="020B0502020202020204" pitchFamily="34" charset="0"/>
            </a:endParaRPr>
          </a:p>
          <a:p>
            <a:pPr marL="898525" lvl="3" indent="-361950" algn="just">
              <a:lnSpc>
                <a:spcPct val="150000"/>
              </a:lnSpc>
              <a:buClrTx/>
            </a:pPr>
            <a:r>
              <a:rPr lang="es-MX" sz="1800" dirty="0">
                <a:latin typeface="Century Gothic" panose="020B0502020202020204" pitchFamily="34" charset="0"/>
              </a:rPr>
              <a:t>En tal sentido, </a:t>
            </a:r>
            <a:r>
              <a:rPr lang="es-MX" sz="1800" b="1" dirty="0">
                <a:latin typeface="Century Gothic" panose="020B0502020202020204" pitchFamily="34" charset="0"/>
              </a:rPr>
              <a:t>“las autoridad tiene el deber  de ser objetivas”, </a:t>
            </a:r>
            <a:r>
              <a:rPr lang="es-MX" sz="1800" dirty="0">
                <a:latin typeface="Century Gothic" panose="020B0502020202020204" pitchFamily="34" charset="0"/>
              </a:rPr>
              <a:t>lo que significa que sus requerimientos y conclusiones deben ajustarse a las pruebas y al derecho vigente, </a:t>
            </a:r>
            <a:r>
              <a:rPr lang="es-MX" sz="1800" b="1" u="sng" dirty="0">
                <a:latin typeface="Century Gothic" panose="020B0502020202020204" pitchFamily="34" charset="0"/>
              </a:rPr>
              <a:t>resulte ello contrario o favorable al imputado</a:t>
            </a:r>
            <a:r>
              <a:rPr lang="es-MX" sz="1800" dirty="0">
                <a:latin typeface="Century Gothic" panose="020B0502020202020204" pitchFamily="34" charset="0"/>
              </a:rPr>
              <a:t>. </a:t>
            </a:r>
          </a:p>
          <a:p>
            <a:endParaRPr lang="es-MX" dirty="0"/>
          </a:p>
        </p:txBody>
      </p:sp>
    </p:spTree>
    <p:extLst>
      <p:ext uri="{BB962C8B-B14F-4D97-AF65-F5344CB8AC3E}">
        <p14:creationId xmlns:p14="http://schemas.microsoft.com/office/powerpoint/2010/main" val="1822348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71145" y="1703044"/>
            <a:ext cx="7914290" cy="3529413"/>
          </a:xfrm>
        </p:spPr>
        <p:txBody>
          <a:bodyPr>
            <a:normAutofit fontScale="62500" lnSpcReduction="20000"/>
          </a:bodyPr>
          <a:lstStyle/>
          <a:p>
            <a:pPr marL="342900" lvl="3" indent="-342900" algn="just">
              <a:lnSpc>
                <a:spcPct val="170000"/>
              </a:lnSpc>
              <a:buClrTx/>
            </a:pPr>
            <a:r>
              <a:rPr lang="es-MX" sz="4200" b="1" dirty="0">
                <a:solidFill>
                  <a:srgbClr val="FF0000"/>
                </a:solidFill>
                <a:latin typeface="Century Gothic" panose="020B0502020202020204" pitchFamily="34" charset="0"/>
              </a:rPr>
              <a:t>No es un acusador a ultranza, sus requerimientos estarán  orientados por lo que en derecho corresponda, pues sólo así cumplirá  con el imperativo de ejercer sus funciones en defensa de la legalidad.</a:t>
            </a:r>
          </a:p>
          <a:p>
            <a:endParaRPr lang="es-MX" dirty="0"/>
          </a:p>
        </p:txBody>
      </p:sp>
    </p:spTree>
    <p:extLst>
      <p:ext uri="{BB962C8B-B14F-4D97-AF65-F5344CB8AC3E}">
        <p14:creationId xmlns:p14="http://schemas.microsoft.com/office/powerpoint/2010/main" val="3646162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493986"/>
          </a:xfrm>
        </p:spPr>
        <p:style>
          <a:lnRef idx="3">
            <a:schemeClr val="lt1"/>
          </a:lnRef>
          <a:fillRef idx="1">
            <a:schemeClr val="accent5"/>
          </a:fillRef>
          <a:effectRef idx="1">
            <a:schemeClr val="accent5"/>
          </a:effectRef>
          <a:fontRef idx="minor">
            <a:schemeClr val="lt1"/>
          </a:fontRef>
        </p:style>
        <p:txBody>
          <a:bodyPr>
            <a:normAutofit/>
          </a:bodyPr>
          <a:lstStyle/>
          <a:p>
            <a:pPr algn="ctr"/>
            <a:r>
              <a:rPr lang="es-MX" sz="1800" b="1" dirty="0">
                <a:solidFill>
                  <a:schemeClr val="tx1"/>
                </a:solidFill>
                <a:latin typeface="Century Gothic" panose="020B0502020202020204" pitchFamily="34" charset="0"/>
              </a:rPr>
              <a:t>LOS PRINCIPIOS DE LOS </a:t>
            </a:r>
            <a:r>
              <a:rPr lang="es-MX" sz="1800" b="1" dirty="0" smtClean="0">
                <a:solidFill>
                  <a:schemeClr val="tx1"/>
                </a:solidFill>
                <a:latin typeface="Century Gothic" panose="020B0502020202020204" pitchFamily="34" charset="0"/>
              </a:rPr>
              <a:t>PROCEDIMIENTOS SANCIONADORES</a:t>
            </a:r>
            <a:endParaRPr lang="es-MX" sz="1800" dirty="0">
              <a:solidFill>
                <a:schemeClr val="tx1"/>
              </a:solidFill>
              <a:latin typeface="Century Gothic" panose="020B0502020202020204" pitchFamily="34" charset="0"/>
            </a:endParaRPr>
          </a:p>
        </p:txBody>
      </p:sp>
      <p:sp>
        <p:nvSpPr>
          <p:cNvPr id="3" name="Marcador de contenido 2"/>
          <p:cNvSpPr>
            <a:spLocks noGrp="1"/>
          </p:cNvSpPr>
          <p:nvPr>
            <p:ph idx="1"/>
          </p:nvPr>
        </p:nvSpPr>
        <p:spPr>
          <a:xfrm>
            <a:off x="590624" y="1514203"/>
            <a:ext cx="10381191" cy="4563404"/>
          </a:xfrm>
        </p:spPr>
        <p:txBody>
          <a:bodyPr>
            <a:normAutofit/>
          </a:bodyPr>
          <a:lstStyle/>
          <a:p>
            <a:pPr>
              <a:buClrTx/>
              <a:buFont typeface="+mj-lt"/>
              <a:buAutoNum type="arabicPeriod"/>
            </a:pPr>
            <a:r>
              <a:rPr lang="es-MX" b="1" dirty="0"/>
              <a:t>RESPONSABILIDAD ADMINISTRATIVA DE LOS SERVIDORES PÚBLICOS. SU NATURALEZA.</a:t>
            </a:r>
          </a:p>
          <a:p>
            <a:pPr>
              <a:buClrTx/>
              <a:buFont typeface="+mj-lt"/>
              <a:buAutoNum type="arabicPeriod"/>
            </a:pPr>
            <a:endParaRPr lang="es-MX" dirty="0"/>
          </a:p>
          <a:p>
            <a:pPr algn="just">
              <a:lnSpc>
                <a:spcPct val="150000"/>
              </a:lnSpc>
              <a:buClrTx/>
            </a:pPr>
            <a:r>
              <a:rPr lang="es-MX" dirty="0"/>
              <a:t>En el título cuarto de la Constitución Política de los Estados Unidos Mexicanos se prevé un </a:t>
            </a:r>
            <a:r>
              <a:rPr lang="es-MX" b="1" u="sng" dirty="0"/>
              <a:t>régimen de responsabilidad pública</a:t>
            </a:r>
            <a:r>
              <a:rPr lang="es-MX" dirty="0"/>
              <a:t>, en el cual se reconoce que los servidores públicos pueden incurrir en responsabilidad política</a:t>
            </a:r>
            <a:r>
              <a:rPr lang="es-MX" dirty="0" smtClean="0"/>
              <a:t>, </a:t>
            </a:r>
            <a:r>
              <a:rPr lang="es-MX" dirty="0"/>
              <a:t>penal y administrativa. </a:t>
            </a:r>
            <a:endParaRPr lang="es-MX" dirty="0" smtClean="0"/>
          </a:p>
          <a:p>
            <a:pPr algn="just">
              <a:lnSpc>
                <a:spcPct val="150000"/>
              </a:lnSpc>
              <a:buClrTx/>
            </a:pPr>
            <a:endParaRPr lang="es-MX" dirty="0"/>
          </a:p>
          <a:p>
            <a:pPr algn="just">
              <a:lnSpc>
                <a:spcPct val="150000"/>
              </a:lnSpc>
              <a:buClrTx/>
            </a:pPr>
            <a:r>
              <a:rPr lang="es-MX" dirty="0"/>
              <a:t>Esta última, también denominada disciplinaria, tiene como objetivo proteger el cumplimiento de los </a:t>
            </a:r>
            <a:r>
              <a:rPr lang="es-MX" b="1" u="sng" dirty="0"/>
              <a:t>deberes públicos por los servidores </a:t>
            </a:r>
            <a:r>
              <a:rPr lang="es-MX" dirty="0"/>
              <a:t>citados hacia la administración; de ahí que su inobservancia con motivo de una conducta ilegal, relacionada con la actividad como función, generará la posibilidad de que la propia administración les imponga la sanción correspondiente. </a:t>
            </a:r>
          </a:p>
          <a:p>
            <a:pPr marL="0" indent="0">
              <a:lnSpc>
                <a:spcPct val="150000"/>
              </a:lnSpc>
              <a:buClrTx/>
              <a:buNone/>
            </a:pPr>
            <a:endParaRPr lang="es-MX" dirty="0"/>
          </a:p>
        </p:txBody>
      </p:sp>
    </p:spTree>
    <p:extLst>
      <p:ext uri="{BB962C8B-B14F-4D97-AF65-F5344CB8AC3E}">
        <p14:creationId xmlns:p14="http://schemas.microsoft.com/office/powerpoint/2010/main" val="41346397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59524"/>
          </a:xfrm>
        </p:spPr>
        <p:style>
          <a:lnRef idx="1">
            <a:schemeClr val="accent5"/>
          </a:lnRef>
          <a:fillRef idx="2">
            <a:schemeClr val="accent5"/>
          </a:fillRef>
          <a:effectRef idx="1">
            <a:schemeClr val="accent5"/>
          </a:effectRef>
          <a:fontRef idx="minor">
            <a:schemeClr val="dk1"/>
          </a:fontRef>
        </p:style>
        <p:txBody>
          <a:bodyPr/>
          <a:lstStyle/>
          <a:p>
            <a:pPr algn="ctr"/>
            <a:r>
              <a:rPr lang="es-MX" b="1" dirty="0"/>
              <a:t> </a:t>
            </a:r>
            <a:r>
              <a:rPr lang="es-MX" b="1" dirty="0">
                <a:solidFill>
                  <a:schemeClr val="tx1"/>
                </a:solidFill>
                <a:latin typeface="Century Gothic" panose="020B0502020202020204" pitchFamily="34" charset="0"/>
              </a:rPr>
              <a:t>DE LA </a:t>
            </a:r>
            <a:r>
              <a:rPr lang="es-MX" b="1" dirty="0" smtClean="0">
                <a:solidFill>
                  <a:schemeClr val="tx1"/>
                </a:solidFill>
                <a:latin typeface="Century Gothic" panose="020B0502020202020204" pitchFamily="34" charset="0"/>
              </a:rPr>
              <a:t>PRESCRIPCIÓN</a:t>
            </a:r>
            <a:endParaRPr lang="es-MX" dirty="0">
              <a:solidFill>
                <a:schemeClr val="tx1"/>
              </a:solidFill>
              <a:latin typeface="Century Gothic" panose="020B0502020202020204" pitchFamily="34" charset="0"/>
            </a:endParaRPr>
          </a:p>
        </p:txBody>
      </p:sp>
      <p:sp>
        <p:nvSpPr>
          <p:cNvPr id="3" name="Marcador de contenido 2"/>
          <p:cNvSpPr>
            <a:spLocks noGrp="1"/>
          </p:cNvSpPr>
          <p:nvPr>
            <p:ph idx="1"/>
          </p:nvPr>
        </p:nvSpPr>
        <p:spPr>
          <a:xfrm>
            <a:off x="371475" y="1608796"/>
            <a:ext cx="10744199" cy="3880773"/>
          </a:xfrm>
        </p:spPr>
        <p:txBody>
          <a:bodyPr>
            <a:normAutofit/>
          </a:bodyPr>
          <a:lstStyle/>
          <a:p>
            <a:pPr lvl="0">
              <a:buClrTx/>
            </a:pPr>
            <a:r>
              <a:rPr lang="es-MX" b="1" dirty="0">
                <a:latin typeface="Century Gothic" panose="020B0502020202020204" pitchFamily="34" charset="0"/>
              </a:rPr>
              <a:t>LA PRESCRIPCION ES UNA FIGURA SUSTANTIVA.</a:t>
            </a:r>
          </a:p>
          <a:p>
            <a:pPr marL="0" lvl="0" indent="0">
              <a:buNone/>
            </a:pPr>
            <a:endParaRPr lang="es-MX" dirty="0">
              <a:latin typeface="Century Gothic" panose="020B0502020202020204" pitchFamily="34" charset="0"/>
            </a:endParaRPr>
          </a:p>
          <a:p>
            <a:pPr lvl="0">
              <a:buClrTx/>
            </a:pPr>
            <a:r>
              <a:rPr lang="es-MX" b="1" dirty="0">
                <a:latin typeface="Century Gothic" panose="020B0502020202020204" pitchFamily="34" charset="0"/>
              </a:rPr>
              <a:t>Las normas que regulan los procedimientos de aplicación de sanciones, son de naturaleza adjetiva, es decir, procedimental o procesal.</a:t>
            </a:r>
            <a:endParaRPr lang="es-MX" dirty="0">
              <a:latin typeface="Century Gothic" panose="020B0502020202020204" pitchFamily="34" charset="0"/>
            </a:endParaRPr>
          </a:p>
          <a:p>
            <a:pPr marL="0" indent="0">
              <a:buNone/>
            </a:pPr>
            <a:endParaRPr lang="es-MX" dirty="0">
              <a:latin typeface="Century Gothic" panose="020B0502020202020204" pitchFamily="34" charset="0"/>
            </a:endParaRPr>
          </a:p>
          <a:p>
            <a:pPr marL="0" indent="0">
              <a:buNone/>
            </a:pPr>
            <a:r>
              <a:rPr lang="es-MX" b="1" dirty="0">
                <a:latin typeface="Century Gothic" panose="020B0502020202020204" pitchFamily="34" charset="0"/>
              </a:rPr>
              <a:t>¿Que repercusión tendrá esto para efectos de poder sancionar o no a un servidores públicos?</a:t>
            </a:r>
            <a:endParaRPr lang="es-MX" dirty="0">
              <a:latin typeface="Century Gothic" panose="020B0502020202020204" pitchFamily="34" charset="0"/>
            </a:endParaRPr>
          </a:p>
          <a:p>
            <a:pPr marL="0" indent="0">
              <a:buNone/>
            </a:pPr>
            <a:endParaRPr lang="es-MX" b="1" dirty="0" smtClean="0">
              <a:latin typeface="Century Gothic" panose="020B0502020202020204" pitchFamily="34" charset="0"/>
            </a:endParaRPr>
          </a:p>
          <a:p>
            <a:pPr marL="0" indent="0">
              <a:buNone/>
            </a:pPr>
            <a:r>
              <a:rPr lang="es-MX" b="1" dirty="0" smtClean="0">
                <a:latin typeface="Century Gothic" panose="020B0502020202020204" pitchFamily="34" charset="0"/>
              </a:rPr>
              <a:t>Para </a:t>
            </a:r>
            <a:r>
              <a:rPr lang="es-MX" b="1" dirty="0">
                <a:latin typeface="Century Gothic" panose="020B0502020202020204" pitchFamily="34" charset="0"/>
              </a:rPr>
              <a:t>efectos de aplicación de la norma vigente, es muy importante.</a:t>
            </a:r>
            <a:endParaRPr lang="es-MX" dirty="0">
              <a:latin typeface="Century Gothic" panose="020B0502020202020204" pitchFamily="34" charset="0"/>
            </a:endParaRPr>
          </a:p>
          <a:p>
            <a:pPr marL="0" indent="0">
              <a:buNone/>
            </a:pPr>
            <a:endParaRPr lang="es-MX" dirty="0"/>
          </a:p>
        </p:txBody>
      </p:sp>
    </p:spTree>
    <p:extLst>
      <p:ext uri="{BB962C8B-B14F-4D97-AF65-F5344CB8AC3E}">
        <p14:creationId xmlns:p14="http://schemas.microsoft.com/office/powerpoint/2010/main" val="4720021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3" y="1308538"/>
            <a:ext cx="9123891" cy="3863538"/>
          </a:xfrm>
        </p:spPr>
        <p:txBody>
          <a:bodyPr>
            <a:normAutofit/>
          </a:bodyPr>
          <a:lstStyle/>
          <a:p>
            <a:pPr marL="0" indent="0" algn="just">
              <a:lnSpc>
                <a:spcPct val="150000"/>
              </a:lnSpc>
              <a:buNone/>
            </a:pPr>
            <a:r>
              <a:rPr lang="es-MX" sz="2000" b="1" dirty="0">
                <a:latin typeface="Century Gothic" panose="020B0502020202020204" pitchFamily="34" charset="0"/>
              </a:rPr>
              <a:t>Por ser sustantiva, la norma que aplica es la misma que aplica para definir una conducta como infractora.</a:t>
            </a:r>
          </a:p>
          <a:p>
            <a:pPr marL="0" indent="0" algn="just">
              <a:lnSpc>
                <a:spcPct val="150000"/>
              </a:lnSpc>
              <a:buNone/>
            </a:pPr>
            <a:endParaRPr lang="es-MX" sz="2000" dirty="0">
              <a:latin typeface="Century Gothic" panose="020B0502020202020204" pitchFamily="34" charset="0"/>
            </a:endParaRPr>
          </a:p>
          <a:p>
            <a:pPr marL="0" indent="0" algn="just">
              <a:lnSpc>
                <a:spcPct val="150000"/>
              </a:lnSpc>
              <a:buNone/>
            </a:pPr>
            <a:r>
              <a:rPr lang="es-MX" sz="2000" b="1" dirty="0">
                <a:latin typeface="Century Gothic" panose="020B0502020202020204" pitchFamily="34" charset="0"/>
              </a:rPr>
              <a:t>Como la prescripción extingue tanto las facultades para sancionar como la propia responsabilidad de los servidores públicos, por efecto del principio de previsibilidad, aplican las normas vigentes cuando la conducta se comete.</a:t>
            </a:r>
            <a:endParaRPr lang="es-MX" sz="2000" dirty="0">
              <a:latin typeface="Century Gothic" panose="020B0502020202020204" pitchFamily="34" charset="0"/>
            </a:endParaRPr>
          </a:p>
          <a:p>
            <a:pPr algn="just">
              <a:lnSpc>
                <a:spcPct val="150000"/>
              </a:lnSpc>
            </a:pPr>
            <a:endParaRPr lang="es-MX" sz="2000" dirty="0"/>
          </a:p>
        </p:txBody>
      </p:sp>
    </p:spTree>
    <p:extLst>
      <p:ext uri="{BB962C8B-B14F-4D97-AF65-F5344CB8AC3E}">
        <p14:creationId xmlns:p14="http://schemas.microsoft.com/office/powerpoint/2010/main" val="99939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0184" y="455347"/>
            <a:ext cx="9323916" cy="1257544"/>
          </a:xfrm>
        </p:spPr>
        <p:txBody>
          <a:bodyPr/>
          <a:lstStyle/>
          <a:p>
            <a:pPr>
              <a:buClrTx/>
            </a:pPr>
            <a:r>
              <a:rPr lang="es-MX" b="1" dirty="0">
                <a:latin typeface="Century Gothic" panose="020B0502020202020204" pitchFamily="34" charset="0"/>
              </a:rPr>
              <a:t>Esto es independiente de cual sea la norma procedimental aplique.</a:t>
            </a:r>
            <a:endParaRPr lang="es-MX" dirty="0">
              <a:latin typeface="Century Gothic" panose="020B0502020202020204" pitchFamily="34" charset="0"/>
            </a:endParaRPr>
          </a:p>
          <a:p>
            <a:pPr>
              <a:buClrTx/>
            </a:pPr>
            <a:r>
              <a:rPr lang="es-MX" b="1" dirty="0">
                <a:latin typeface="Century Gothic" panose="020B0502020202020204" pitchFamily="34" charset="0"/>
              </a:rPr>
              <a:t>Ejemplo:</a:t>
            </a:r>
            <a:endParaRPr lang="es-MX" dirty="0">
              <a:latin typeface="Century Gothic" panose="020B0502020202020204" pitchFamily="34" charset="0"/>
            </a:endParaRPr>
          </a:p>
          <a:p>
            <a:endParaRPr lang="es-MX" dirty="0"/>
          </a:p>
        </p:txBody>
      </p:sp>
      <p:graphicFrame>
        <p:nvGraphicFramePr>
          <p:cNvPr id="4" name="Tabla 3"/>
          <p:cNvGraphicFramePr>
            <a:graphicFrameLocks noGrp="1"/>
          </p:cNvGraphicFramePr>
          <p:nvPr>
            <p:extLst>
              <p:ext uri="{D42A27DB-BD31-4B8C-83A1-F6EECF244321}">
                <p14:modId xmlns:p14="http://schemas.microsoft.com/office/powerpoint/2010/main" val="2878909834"/>
              </p:ext>
            </p:extLst>
          </p:nvPr>
        </p:nvGraphicFramePr>
        <p:xfrm>
          <a:off x="777667" y="1918952"/>
          <a:ext cx="9166434" cy="4370989"/>
        </p:xfrm>
        <a:graphic>
          <a:graphicData uri="http://schemas.openxmlformats.org/drawingml/2006/table">
            <a:tbl>
              <a:tblPr firstRow="1" firstCol="1" bandRow="1">
                <a:tableStyleId>{5940675A-B579-460E-94D1-54222C63F5DA}</a:tableStyleId>
              </a:tblPr>
              <a:tblGrid>
                <a:gridCol w="4583217">
                  <a:extLst>
                    <a:ext uri="{9D8B030D-6E8A-4147-A177-3AD203B41FA5}">
                      <a16:colId xmlns:a16="http://schemas.microsoft.com/office/drawing/2014/main" val="656276239"/>
                    </a:ext>
                  </a:extLst>
                </a:gridCol>
                <a:gridCol w="4583217">
                  <a:extLst>
                    <a:ext uri="{9D8B030D-6E8A-4147-A177-3AD203B41FA5}">
                      <a16:colId xmlns:a16="http://schemas.microsoft.com/office/drawing/2014/main" val="2785965633"/>
                    </a:ext>
                  </a:extLst>
                </a:gridCol>
              </a:tblGrid>
              <a:tr h="729655">
                <a:tc>
                  <a:txBody>
                    <a:bodyPr/>
                    <a:lstStyle/>
                    <a:p>
                      <a:pPr marL="228600" algn="just">
                        <a:lnSpc>
                          <a:spcPct val="115000"/>
                        </a:lnSpc>
                        <a:spcAft>
                          <a:spcPts val="1000"/>
                        </a:spcAft>
                      </a:pPr>
                      <a:r>
                        <a:rPr lang="es-MX" sz="1400" b="1" dirty="0">
                          <a:solidFill>
                            <a:srgbClr val="FF0000"/>
                          </a:solidFill>
                          <a:effectLst/>
                          <a:latin typeface="Century Gothic" panose="020B0502020202020204" pitchFamily="34" charset="0"/>
                        </a:rPr>
                        <a:t>Para conductas cometidas hasta antes de 10 de junio de 2014</a:t>
                      </a:r>
                      <a:endParaRPr lang="es-MX" sz="1400" b="1"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algn="just">
                        <a:lnSpc>
                          <a:spcPct val="115000"/>
                        </a:lnSpc>
                        <a:spcAft>
                          <a:spcPts val="1000"/>
                        </a:spcAft>
                      </a:pPr>
                      <a:r>
                        <a:rPr lang="es-MX" sz="1100" dirty="0">
                          <a:effectLst/>
                          <a:latin typeface="Century Gothic" panose="020B0502020202020204" pitchFamily="34" charset="0"/>
                        </a:rPr>
                        <a:t>Aplica la ley vigente en el momento de la comisión de la conducta. </a:t>
                      </a:r>
                      <a:r>
                        <a:rPr lang="es-MX" sz="1100" dirty="0" smtClean="0">
                          <a:effectLst/>
                          <a:latin typeface="Century Gothic" panose="020B0502020202020204" pitchFamily="34" charset="0"/>
                        </a:rPr>
                        <a:t>   3 </a:t>
                      </a:r>
                      <a:r>
                        <a:rPr lang="es-MX" sz="1100" dirty="0">
                          <a:effectLst/>
                          <a:latin typeface="Century Gothic" panose="020B0502020202020204" pitchFamily="34" charset="0"/>
                        </a:rPr>
                        <a:t>o 5 años de prescripción</a:t>
                      </a:r>
                      <a:endParaRPr lang="es-MX" sz="11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3571491"/>
                  </a:ext>
                </a:extLst>
              </a:tr>
              <a:tr h="1333965">
                <a:tc>
                  <a:txBody>
                    <a:bodyPr/>
                    <a:lstStyle/>
                    <a:p>
                      <a:pPr marL="228600" algn="just">
                        <a:lnSpc>
                          <a:spcPct val="115000"/>
                        </a:lnSpc>
                        <a:spcAft>
                          <a:spcPts val="1000"/>
                        </a:spcAft>
                      </a:pPr>
                      <a:endParaRPr lang="es-MX" sz="1400" b="1" dirty="0" smtClean="0">
                        <a:solidFill>
                          <a:srgbClr val="FF0000"/>
                        </a:solidFill>
                        <a:effectLst/>
                        <a:latin typeface="Century Gothic" panose="020B0502020202020204" pitchFamily="34" charset="0"/>
                      </a:endParaRPr>
                    </a:p>
                    <a:p>
                      <a:pPr marL="228600" algn="just">
                        <a:lnSpc>
                          <a:spcPct val="115000"/>
                        </a:lnSpc>
                        <a:spcAft>
                          <a:spcPts val="1000"/>
                        </a:spcAft>
                      </a:pPr>
                      <a:r>
                        <a:rPr lang="es-MX" sz="1400" b="1" dirty="0" smtClean="0">
                          <a:solidFill>
                            <a:srgbClr val="FF0000"/>
                          </a:solidFill>
                          <a:effectLst/>
                          <a:latin typeface="Century Gothic" panose="020B0502020202020204" pitchFamily="34" charset="0"/>
                        </a:rPr>
                        <a:t>Para </a:t>
                      </a:r>
                      <a:r>
                        <a:rPr lang="es-MX" sz="1400" b="1" dirty="0">
                          <a:solidFill>
                            <a:srgbClr val="FF0000"/>
                          </a:solidFill>
                          <a:effectLst/>
                          <a:latin typeface="Century Gothic" panose="020B0502020202020204" pitchFamily="34" charset="0"/>
                        </a:rPr>
                        <a:t>conductas cometidas después de  </a:t>
                      </a:r>
                      <a:r>
                        <a:rPr lang="es-MX" sz="1400" b="1" u="heavy" dirty="0">
                          <a:solidFill>
                            <a:srgbClr val="FF0000"/>
                          </a:solidFill>
                          <a:effectLst/>
                          <a:latin typeface="Century Gothic" panose="020B0502020202020204" pitchFamily="34" charset="0"/>
                        </a:rPr>
                        <a:t>10 de junio de 2014, y hasta  </a:t>
                      </a:r>
                      <a:r>
                        <a:rPr lang="es-MX" sz="1400" b="1" u="heavy" dirty="0" smtClean="0">
                          <a:solidFill>
                            <a:srgbClr val="FF0000"/>
                          </a:solidFill>
                          <a:effectLst/>
                          <a:latin typeface="Century Gothic" panose="020B0502020202020204" pitchFamily="34" charset="0"/>
                        </a:rPr>
                        <a:t>el </a:t>
                      </a:r>
                      <a:r>
                        <a:rPr lang="es-MX" sz="1400" b="1" u="heavy" dirty="0">
                          <a:solidFill>
                            <a:srgbClr val="FF0000"/>
                          </a:solidFill>
                          <a:effectLst/>
                          <a:latin typeface="Century Gothic" panose="020B0502020202020204" pitchFamily="34" charset="0"/>
                        </a:rPr>
                        <a:t>18 </a:t>
                      </a:r>
                      <a:r>
                        <a:rPr lang="es-MX" sz="1400" b="1" u="heavy" dirty="0" smtClean="0">
                          <a:solidFill>
                            <a:srgbClr val="FF0000"/>
                          </a:solidFill>
                          <a:effectLst/>
                          <a:latin typeface="Century Gothic" panose="020B0502020202020204" pitchFamily="34" charset="0"/>
                        </a:rPr>
                        <a:t>de julio de 2017</a:t>
                      </a:r>
                      <a:r>
                        <a:rPr lang="es-MX" sz="1400" b="1" u="heavy" dirty="0">
                          <a:solidFill>
                            <a:srgbClr val="FF0000"/>
                          </a:solidFill>
                          <a:effectLst/>
                          <a:latin typeface="Century Gothic" panose="020B0502020202020204" pitchFamily="34" charset="0"/>
                        </a:rPr>
                        <a:t>, con la </a:t>
                      </a:r>
                      <a:r>
                        <a:rPr lang="es-MX" sz="1400" b="1" dirty="0">
                          <a:solidFill>
                            <a:srgbClr val="FF0000"/>
                          </a:solidFill>
                          <a:effectLst/>
                          <a:latin typeface="Century Gothic" panose="020B0502020202020204" pitchFamily="34" charset="0"/>
                        </a:rPr>
                        <a:t>entrada en vigor de la nueva ley</a:t>
                      </a:r>
                      <a:endParaRPr lang="es-MX" sz="1400" b="1"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algn="just">
                        <a:lnSpc>
                          <a:spcPct val="115000"/>
                        </a:lnSpc>
                        <a:spcAft>
                          <a:spcPts val="1000"/>
                        </a:spcAft>
                      </a:pPr>
                      <a:endParaRPr lang="es-MX" sz="1100" dirty="0" smtClean="0">
                        <a:effectLst/>
                        <a:latin typeface="Century Gothic" panose="020B0502020202020204" pitchFamily="34" charset="0"/>
                      </a:endParaRPr>
                    </a:p>
                    <a:p>
                      <a:pPr marL="228600" algn="just">
                        <a:lnSpc>
                          <a:spcPct val="115000"/>
                        </a:lnSpc>
                        <a:spcAft>
                          <a:spcPts val="1000"/>
                        </a:spcAft>
                      </a:pPr>
                      <a:r>
                        <a:rPr lang="es-MX" sz="1100" dirty="0" smtClean="0">
                          <a:effectLst/>
                          <a:latin typeface="Century Gothic" panose="020B0502020202020204" pitchFamily="34" charset="0"/>
                        </a:rPr>
                        <a:t>Aplica </a:t>
                      </a:r>
                      <a:r>
                        <a:rPr lang="es-MX" sz="1100" dirty="0">
                          <a:effectLst/>
                          <a:latin typeface="Century Gothic" panose="020B0502020202020204" pitchFamily="34" charset="0"/>
                        </a:rPr>
                        <a:t>la ley vigente en el momento de la comisión de la conducta. </a:t>
                      </a:r>
                      <a:r>
                        <a:rPr lang="es-MX" sz="1100" dirty="0" smtClean="0">
                          <a:effectLst/>
                          <a:latin typeface="Century Gothic" panose="020B0502020202020204" pitchFamily="34" charset="0"/>
                        </a:rPr>
                        <a:t> 3 </a:t>
                      </a:r>
                      <a:r>
                        <a:rPr lang="es-MX" sz="1100" dirty="0">
                          <a:effectLst/>
                          <a:latin typeface="Century Gothic" panose="020B0502020202020204" pitchFamily="34" charset="0"/>
                        </a:rPr>
                        <a:t>o </a:t>
                      </a:r>
                      <a:r>
                        <a:rPr lang="es-MX" sz="1100" u="heavy" dirty="0">
                          <a:effectLst/>
                          <a:latin typeface="Century Gothic" panose="020B0502020202020204" pitchFamily="34" charset="0"/>
                        </a:rPr>
                        <a:t>10 años </a:t>
                      </a:r>
                      <a:r>
                        <a:rPr lang="es-MX" sz="1100" u="sng" dirty="0">
                          <a:effectLst/>
                          <a:latin typeface="Century Gothic" panose="020B0502020202020204" pitchFamily="34" charset="0"/>
                        </a:rPr>
                        <a:t>de </a:t>
                      </a:r>
                      <a:r>
                        <a:rPr lang="es-MX" sz="1100" u="sng" dirty="0" smtClean="0">
                          <a:effectLst/>
                          <a:latin typeface="Century Gothic" panose="020B0502020202020204" pitchFamily="34" charset="0"/>
                        </a:rPr>
                        <a:t>prescripción </a:t>
                      </a:r>
                      <a:r>
                        <a:rPr lang="es-MX" sz="1100" u="none" dirty="0" smtClean="0">
                          <a:effectLst/>
                          <a:latin typeface="Century Gothic" panose="020B0502020202020204" pitchFamily="34" charset="0"/>
                        </a:rPr>
                        <a:t>(O el plazo que establezca cada ley local)</a:t>
                      </a:r>
                      <a:endParaRPr lang="es-MX" sz="1100" u="none"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1349927"/>
                  </a:ext>
                </a:extLst>
              </a:tr>
              <a:tr h="656155">
                <a:tc gridSpan="2">
                  <a:txBody>
                    <a:bodyPr/>
                    <a:lstStyle/>
                    <a:p>
                      <a:pPr marL="228600" algn="just">
                        <a:lnSpc>
                          <a:spcPct val="115000"/>
                        </a:lnSpc>
                        <a:spcAft>
                          <a:spcPts val="1000"/>
                        </a:spcAft>
                      </a:pPr>
                      <a:r>
                        <a:rPr lang="es-ES" sz="1400" b="1"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A</a:t>
                      </a:r>
                      <a:r>
                        <a:rPr lang="es-MX" sz="1400" b="1"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 partir de julio de 2017, el periodo prescriptivo es de tres años para las No graves</a:t>
                      </a:r>
                    </a:p>
                  </a:txBody>
                  <a:tcPr marL="68580" marR="68580" marT="0" marB="0"/>
                </a:tc>
                <a:tc hMerge="1">
                  <a:txBody>
                    <a:bodyPr/>
                    <a:lstStyle/>
                    <a:p>
                      <a:endParaRPr lang="es-MX"/>
                    </a:p>
                  </a:txBody>
                  <a:tcPr/>
                </a:tc>
                <a:extLst>
                  <a:ext uri="{0D108BD9-81ED-4DB2-BD59-A6C34878D82A}">
                    <a16:rowId xmlns:a16="http://schemas.microsoft.com/office/drawing/2014/main" val="962740840"/>
                  </a:ext>
                </a:extLst>
              </a:tr>
              <a:tr h="656155">
                <a:tc gridSpan="2">
                  <a:txBody>
                    <a:bodyPr/>
                    <a:lstStyle/>
                    <a:p>
                      <a:pPr marL="228600" algn="just">
                        <a:lnSpc>
                          <a:spcPct val="115000"/>
                        </a:lnSpc>
                        <a:spcAft>
                          <a:spcPts val="1000"/>
                        </a:spcAft>
                      </a:pPr>
                      <a:r>
                        <a:rPr lang="es-ES" sz="1400" b="1"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El periodo prescriptivo para las graves es de siete años</a:t>
                      </a:r>
                      <a:endParaRPr lang="es-MX" sz="1400" b="1"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extLst>
                  <a:ext uri="{0D108BD9-81ED-4DB2-BD59-A6C34878D82A}">
                    <a16:rowId xmlns:a16="http://schemas.microsoft.com/office/drawing/2014/main" val="1840829784"/>
                  </a:ext>
                </a:extLst>
              </a:tr>
              <a:tr h="995059">
                <a:tc gridSpan="2">
                  <a:txBody>
                    <a:bodyPr/>
                    <a:lstStyle/>
                    <a:p>
                      <a:pPr marL="228600" algn="just">
                        <a:lnSpc>
                          <a:spcPct val="115000"/>
                        </a:lnSpc>
                        <a:spcAft>
                          <a:spcPts val="1000"/>
                        </a:spcAft>
                      </a:pPr>
                      <a:r>
                        <a:rPr lang="es-ES" sz="1400" b="1"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Contados a partir del día siguiente al en que se hubieren cometido las infracciones, si fueran de comisión instantánea.</a:t>
                      </a:r>
                    </a:p>
                    <a:p>
                      <a:pPr marL="228600" algn="just">
                        <a:lnSpc>
                          <a:spcPct val="115000"/>
                        </a:lnSpc>
                        <a:spcAft>
                          <a:spcPts val="1000"/>
                        </a:spcAft>
                      </a:pPr>
                      <a:r>
                        <a:rPr lang="es-ES" sz="1400" b="1"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Contados a partir de que hubiere cesado el acto u omisión si fuera de carácter continuo.</a:t>
                      </a:r>
                      <a:endParaRPr lang="es-MX" sz="1400" b="1"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extLst>
                  <a:ext uri="{0D108BD9-81ED-4DB2-BD59-A6C34878D82A}">
                    <a16:rowId xmlns:a16="http://schemas.microsoft.com/office/drawing/2014/main" val="1852921938"/>
                  </a:ext>
                </a:extLst>
              </a:tr>
            </a:tbl>
          </a:graphicData>
        </a:graphic>
      </p:graphicFrame>
    </p:spTree>
    <p:extLst>
      <p:ext uri="{BB962C8B-B14F-4D97-AF65-F5344CB8AC3E}">
        <p14:creationId xmlns:p14="http://schemas.microsoft.com/office/powerpoint/2010/main" val="3253596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77867" y="922283"/>
            <a:ext cx="10829925" cy="5277508"/>
          </a:xfrm>
        </p:spPr>
        <p:txBody>
          <a:bodyPr>
            <a:normAutofit/>
          </a:bodyPr>
          <a:lstStyle/>
          <a:p>
            <a:pPr algn="just"/>
            <a:r>
              <a:rPr lang="es-MX" sz="2000" b="1" dirty="0"/>
              <a:t>Por tanto, dicha potestad sancionadora puede entenderse como un derecho penal (sancionador) administrativo, dado que, al igual que ocurre con la responsabilidad penal, la de carácter administrativo busca apreciar que el resultado reprochable no sea ajeno al servidor público, sino que debe estar necesariamente ligado al que debió prever y cometió, por lo cual, debe responder por él, como derivación de su propia conducta.</a:t>
            </a:r>
            <a:endParaRPr lang="es-MX" sz="2000" dirty="0"/>
          </a:p>
          <a:p>
            <a:pPr algn="just"/>
            <a:endParaRPr lang="es-MX" sz="2000" dirty="0"/>
          </a:p>
          <a:p>
            <a:pPr algn="just">
              <a:buClr>
                <a:schemeClr val="tx1"/>
              </a:buClr>
              <a:buFont typeface="+mj-lt"/>
              <a:buAutoNum type="arabicPeriod" startAt="2"/>
            </a:pPr>
            <a:r>
              <a:rPr lang="es-MX" sz="2000" b="1" dirty="0"/>
              <a:t>DERECHO ADMINISTRATIVO SANCIONADOR. CONCEPTO DE SANCIÓN QUE DA LUGAR A SU APLICACIÓN.</a:t>
            </a:r>
          </a:p>
          <a:p>
            <a:pPr algn="just">
              <a:buClr>
                <a:schemeClr val="tx1"/>
              </a:buClr>
              <a:buFont typeface="+mj-lt"/>
              <a:buAutoNum type="arabicPeriod" startAt="2"/>
            </a:pPr>
            <a:endParaRPr lang="es-MX" sz="2000" b="1" dirty="0"/>
          </a:p>
          <a:p>
            <a:pPr lvl="0" algn="just">
              <a:buClr>
                <a:schemeClr val="tx1"/>
              </a:buClr>
            </a:pPr>
            <a:r>
              <a:rPr lang="es-MX" sz="2000" dirty="0"/>
              <a:t>A partir de los precedentes de la Primera Sala de la Suprema Corte de Justicia de la Nación, en los que se ha dicho que el derecho administrativo tiene dos grandes vertientes, dependiendo de si el Estado actúa en su </a:t>
            </a:r>
            <a:r>
              <a:rPr lang="es-MX" sz="2000" b="1" u="sng" dirty="0"/>
              <a:t>faceta reguladora</a:t>
            </a:r>
            <a:r>
              <a:rPr lang="es-MX" sz="2000" u="sng" dirty="0"/>
              <a:t> </a:t>
            </a:r>
            <a:r>
              <a:rPr lang="es-MX" sz="2000" dirty="0"/>
              <a:t>-en ejercicio de su facultad constitucional de planificación de actividades económicas, sociales y culturales, para la realización de ciertos fines- o en la de </a:t>
            </a:r>
            <a:r>
              <a:rPr lang="es-MX" sz="2000" b="1" u="sng" dirty="0"/>
              <a:t>policía o vigilante</a:t>
            </a:r>
            <a:r>
              <a:rPr lang="es-MX" sz="2000" dirty="0"/>
              <a:t>.</a:t>
            </a:r>
          </a:p>
          <a:p>
            <a:pPr>
              <a:buClr>
                <a:schemeClr val="tx1"/>
              </a:buClr>
            </a:pPr>
            <a:endParaRPr lang="es-MX" dirty="0"/>
          </a:p>
        </p:txBody>
      </p:sp>
    </p:spTree>
    <p:extLst>
      <p:ext uri="{BB962C8B-B14F-4D97-AF65-F5344CB8AC3E}">
        <p14:creationId xmlns:p14="http://schemas.microsoft.com/office/powerpoint/2010/main" val="2579874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27993"/>
          </a:xfrm>
        </p:spPr>
        <p:style>
          <a:lnRef idx="1">
            <a:schemeClr val="accent3"/>
          </a:lnRef>
          <a:fillRef idx="3">
            <a:schemeClr val="accent3"/>
          </a:fillRef>
          <a:effectRef idx="2">
            <a:schemeClr val="accent3"/>
          </a:effectRef>
          <a:fontRef idx="minor">
            <a:schemeClr val="lt1"/>
          </a:fontRef>
        </p:style>
        <p:txBody>
          <a:bodyPr>
            <a:normAutofit/>
          </a:bodyPr>
          <a:lstStyle/>
          <a:p>
            <a:pPr algn="ctr"/>
            <a:r>
              <a:rPr lang="es-MX" sz="2800" b="1" dirty="0">
                <a:solidFill>
                  <a:schemeClr val="tx1"/>
                </a:solidFill>
                <a:latin typeface="Century Gothic" panose="020B0502020202020204" pitchFamily="34" charset="0"/>
              </a:rPr>
              <a:t>PRESUNCIÓN DE INOCENCIA. (ART 60 Y 111)</a:t>
            </a:r>
          </a:p>
        </p:txBody>
      </p:sp>
      <p:sp>
        <p:nvSpPr>
          <p:cNvPr id="3" name="Marcador de contenido 2"/>
          <p:cNvSpPr>
            <a:spLocks noGrp="1"/>
          </p:cNvSpPr>
          <p:nvPr>
            <p:ph idx="1"/>
          </p:nvPr>
        </p:nvSpPr>
        <p:spPr>
          <a:xfrm>
            <a:off x="259548" y="1615966"/>
            <a:ext cx="10381191" cy="3744310"/>
          </a:xfrm>
        </p:spPr>
        <p:txBody>
          <a:bodyPr>
            <a:normAutofit lnSpcReduction="10000"/>
          </a:bodyPr>
          <a:lstStyle/>
          <a:p>
            <a:pPr lvl="0" algn="just">
              <a:lnSpc>
                <a:spcPct val="150000"/>
              </a:lnSpc>
              <a:buClrTx/>
            </a:pPr>
            <a:r>
              <a:rPr lang="es-MX" dirty="0">
                <a:latin typeface="Century Gothic" panose="020B0502020202020204" pitchFamily="34" charset="0"/>
              </a:rPr>
              <a:t>El Tribunal Pleno de la Suprema Corte de Justicia de la Nación, en la tesis aislada P. XXXV/2002, sostuvo que, de la interpretación armónica y sistemática de los artículos 14, párrafo segundo, 16, párrafo primero, 19, párrafo primero, 21, párrafo primero y 102, apartado A, párrafo segundo, de la Constitución Política de los Estados Unidos Mexicanos (en su texto anterior a la reforma publicada en el Diario Oficial de la Federación el 18 de junio de 2008), </a:t>
            </a:r>
            <a:r>
              <a:rPr lang="es-MX" b="1" u="sng" dirty="0">
                <a:latin typeface="Century Gothic" panose="020B0502020202020204" pitchFamily="34" charset="0"/>
              </a:rPr>
              <a:t>deriva implícitamente el principio de presunción de inocencia</a:t>
            </a:r>
            <a:r>
              <a:rPr lang="es-MX" dirty="0">
                <a:latin typeface="Century Gothic" panose="020B0502020202020204" pitchFamily="34" charset="0"/>
              </a:rPr>
              <a:t>; el cual se contiene de modo expreso en los diversos artículos 8, numeral 2, de la </a:t>
            </a:r>
            <a:r>
              <a:rPr lang="es-MX" b="1" dirty="0">
                <a:latin typeface="Century Gothic" panose="020B0502020202020204" pitchFamily="34" charset="0"/>
              </a:rPr>
              <a:t>Convención Americana sobre Derechos Humanos y 14, numeral 2, del Pacto Internacional de Derechos Civiles y Políticos</a:t>
            </a:r>
            <a:r>
              <a:rPr lang="es-MX" b="1" dirty="0"/>
              <a:t>;</a:t>
            </a:r>
            <a:endParaRPr lang="es-MX" dirty="0"/>
          </a:p>
          <a:p>
            <a:endParaRPr lang="es-MX" dirty="0"/>
          </a:p>
        </p:txBody>
      </p:sp>
    </p:spTree>
    <p:extLst>
      <p:ext uri="{BB962C8B-B14F-4D97-AF65-F5344CB8AC3E}">
        <p14:creationId xmlns:p14="http://schemas.microsoft.com/office/powerpoint/2010/main" val="3948647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03992" y="717331"/>
            <a:ext cx="9972674" cy="5454869"/>
          </a:xfrm>
        </p:spPr>
        <p:txBody>
          <a:bodyPr>
            <a:normAutofit fontScale="92500" lnSpcReduction="10000"/>
          </a:bodyPr>
          <a:lstStyle/>
          <a:p>
            <a:pPr lvl="0" algn="just">
              <a:lnSpc>
                <a:spcPct val="160000"/>
              </a:lnSpc>
              <a:buClrTx/>
            </a:pPr>
            <a:r>
              <a:rPr lang="es-MX" sz="1900" dirty="0">
                <a:latin typeface="Century Gothic" panose="020B0502020202020204" pitchFamily="34" charset="0"/>
              </a:rPr>
              <a:t>Al ser acordes dichos preceptos -porque tienden a especificar y a hacer efectiva la presunción de inocencia-, deben interpretarse de modo sistemático, a fin de hacer valer para los gobernados </a:t>
            </a:r>
            <a:r>
              <a:rPr lang="es-MX" sz="1900" b="1" dirty="0">
                <a:latin typeface="Century Gothic" panose="020B0502020202020204" pitchFamily="34" charset="0"/>
              </a:rPr>
              <a:t>la interpretación más favorable</a:t>
            </a:r>
            <a:r>
              <a:rPr lang="es-MX" sz="1900" dirty="0">
                <a:latin typeface="Century Gothic" panose="020B0502020202020204" pitchFamily="34" charset="0"/>
              </a:rPr>
              <a:t> que permita una mejor impartición de justicia de conformidad con el numeral 1o. constitucional. </a:t>
            </a:r>
          </a:p>
          <a:p>
            <a:pPr marL="0" indent="0" algn="just">
              <a:lnSpc>
                <a:spcPct val="160000"/>
              </a:lnSpc>
              <a:buNone/>
            </a:pPr>
            <a:endParaRPr lang="es-MX" sz="1900" dirty="0">
              <a:latin typeface="Century Gothic" panose="020B0502020202020204" pitchFamily="34" charset="0"/>
            </a:endParaRPr>
          </a:p>
          <a:p>
            <a:pPr lvl="0" algn="just">
              <a:lnSpc>
                <a:spcPct val="160000"/>
              </a:lnSpc>
              <a:buClrTx/>
            </a:pPr>
            <a:r>
              <a:rPr lang="es-MX" sz="1900" dirty="0">
                <a:latin typeface="Century Gothic" panose="020B0502020202020204" pitchFamily="34" charset="0"/>
              </a:rPr>
              <a:t>Ahora bien, uno de los principios rectores del derecho, que debe ser aplicable en todos los procedimientos de cuyo resultado pudiera derivar alguna pena o sanción como resultado de la facultad punitiva del Estado, es el de </a:t>
            </a:r>
            <a:r>
              <a:rPr lang="es-MX" sz="1900" b="1" u="sng" dirty="0">
                <a:latin typeface="Century Gothic" panose="020B0502020202020204" pitchFamily="34" charset="0"/>
              </a:rPr>
              <a:t>presunción de inocencia como derecho fundamental de toda persona</a:t>
            </a:r>
            <a:r>
              <a:rPr lang="es-MX" sz="1900" dirty="0">
                <a:latin typeface="Century Gothic" panose="020B0502020202020204" pitchFamily="34" charset="0"/>
              </a:rPr>
              <a:t>, aplicable y reconocible a quienes pudiesen estar sometidos a un procedimiento administrativo sancionador y, en consecuencia, soportar el poder correctivo del Estado, a través de autoridad competente. </a:t>
            </a:r>
          </a:p>
          <a:p>
            <a:endParaRPr lang="es-MX" dirty="0"/>
          </a:p>
        </p:txBody>
      </p:sp>
    </p:spTree>
    <p:extLst>
      <p:ext uri="{BB962C8B-B14F-4D97-AF65-F5344CB8AC3E}">
        <p14:creationId xmlns:p14="http://schemas.microsoft.com/office/powerpoint/2010/main" val="2710537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4" y="1623848"/>
            <a:ext cx="9365300" cy="3948278"/>
          </a:xfrm>
        </p:spPr>
        <p:txBody>
          <a:bodyPr>
            <a:normAutofit fontScale="92500" lnSpcReduction="20000"/>
          </a:bodyPr>
          <a:lstStyle/>
          <a:p>
            <a:pPr lvl="0" algn="just">
              <a:lnSpc>
                <a:spcPct val="160000"/>
              </a:lnSpc>
              <a:buClrTx/>
            </a:pPr>
            <a:r>
              <a:rPr lang="es-MX" sz="2400" dirty="0">
                <a:latin typeface="Century Gothic" panose="020B0502020202020204" pitchFamily="34" charset="0"/>
              </a:rPr>
              <a:t>En ese sentido, el principio de presunción de inocencia es aplicable al procedimiento administrativo sancionador </a:t>
            </a:r>
            <a:r>
              <a:rPr lang="es-MX" sz="2400" b="1" dirty="0">
                <a:latin typeface="Century Gothic" panose="020B0502020202020204" pitchFamily="34" charset="0"/>
              </a:rPr>
              <a:t>-con matices o modulaciones, según el caso</a:t>
            </a:r>
            <a:r>
              <a:rPr lang="es-MX" sz="2400" dirty="0">
                <a:latin typeface="Century Gothic" panose="020B0502020202020204" pitchFamily="34" charset="0"/>
              </a:rPr>
              <a:t>- debido a su naturaleza gravosa, por la </a:t>
            </a:r>
            <a:r>
              <a:rPr lang="es-MX" sz="2400" b="1" u="sng" dirty="0">
                <a:latin typeface="Century Gothic" panose="020B0502020202020204" pitchFamily="34" charset="0"/>
              </a:rPr>
              <a:t>calidad de inocente </a:t>
            </a:r>
            <a:r>
              <a:rPr lang="es-MX" sz="2400" dirty="0">
                <a:latin typeface="Century Gothic" panose="020B0502020202020204" pitchFamily="34" charset="0"/>
              </a:rPr>
              <a:t>de la persona que debe reconocérsele en todo procedimiento de cuyo resultado pudiera surgir una pena o sanción cuya consecuencia procesal, entre otras, </a:t>
            </a:r>
            <a:r>
              <a:rPr lang="es-MX" sz="2400" b="1" u="sng" dirty="0">
                <a:latin typeface="Century Gothic" panose="020B0502020202020204" pitchFamily="34" charset="0"/>
              </a:rPr>
              <a:t>es desplazar la carga de la prueba a la autoridad</a:t>
            </a:r>
            <a:r>
              <a:rPr lang="es-MX" sz="2400" dirty="0">
                <a:latin typeface="Century Gothic" panose="020B0502020202020204" pitchFamily="34" charset="0"/>
              </a:rPr>
              <a:t>, en atención al derecho al debido proceso.</a:t>
            </a:r>
          </a:p>
          <a:p>
            <a:pPr algn="just"/>
            <a:endParaRPr lang="es-MX" dirty="0"/>
          </a:p>
        </p:txBody>
      </p:sp>
    </p:spTree>
    <p:extLst>
      <p:ext uri="{BB962C8B-B14F-4D97-AF65-F5344CB8AC3E}">
        <p14:creationId xmlns:p14="http://schemas.microsoft.com/office/powerpoint/2010/main" val="1712542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500" y="459828"/>
            <a:ext cx="10397942" cy="572814"/>
          </a:xfrm>
        </p:spPr>
        <p:style>
          <a:lnRef idx="1">
            <a:schemeClr val="accent5"/>
          </a:lnRef>
          <a:fillRef idx="2">
            <a:schemeClr val="accent5"/>
          </a:fillRef>
          <a:effectRef idx="1">
            <a:schemeClr val="accent5"/>
          </a:effectRef>
          <a:fontRef idx="minor">
            <a:schemeClr val="dk1"/>
          </a:fontRef>
        </p:style>
        <p:txBody>
          <a:bodyPr>
            <a:noAutofit/>
          </a:bodyPr>
          <a:lstStyle/>
          <a:p>
            <a:pPr algn="ctr"/>
            <a:r>
              <a:rPr lang="es-MX" sz="2400" b="1" dirty="0">
                <a:solidFill>
                  <a:schemeClr val="tx1"/>
                </a:solidFill>
                <a:latin typeface="Century Gothic" panose="020B0502020202020204" pitchFamily="34" charset="0"/>
              </a:rPr>
              <a:t>IN DUBIO PRO REO</a:t>
            </a:r>
            <a:r>
              <a:rPr lang="es-MX" sz="2400" b="1" dirty="0" smtClean="0">
                <a:solidFill>
                  <a:schemeClr val="tx1"/>
                </a:solidFill>
                <a:latin typeface="Century Gothic" panose="020B0502020202020204" pitchFamily="34" charset="0"/>
              </a:rPr>
              <a:t>. (</a:t>
            </a:r>
            <a:r>
              <a:rPr lang="es-MX" sz="2400" b="1" dirty="0">
                <a:solidFill>
                  <a:schemeClr val="tx1"/>
                </a:solidFill>
                <a:latin typeface="Century Gothic" panose="020B0502020202020204" pitchFamily="34" charset="0"/>
              </a:rPr>
              <a:t>PRESUNCION DE INOCENCIA DERIVADA)(a. 111) </a:t>
            </a:r>
            <a:endParaRPr lang="es-MX" sz="2400" dirty="0">
              <a:solidFill>
                <a:schemeClr val="tx1"/>
              </a:solidFill>
              <a:latin typeface="Century Gothic" panose="020B0502020202020204" pitchFamily="34" charset="0"/>
            </a:endParaRPr>
          </a:p>
        </p:txBody>
      </p:sp>
      <p:sp>
        <p:nvSpPr>
          <p:cNvPr id="3" name="Marcador de contenido 2"/>
          <p:cNvSpPr>
            <a:spLocks noGrp="1"/>
          </p:cNvSpPr>
          <p:nvPr>
            <p:ph idx="1"/>
          </p:nvPr>
        </p:nvSpPr>
        <p:spPr>
          <a:xfrm>
            <a:off x="543326" y="1552903"/>
            <a:ext cx="10058983" cy="3976079"/>
          </a:xfrm>
        </p:spPr>
        <p:txBody>
          <a:bodyPr>
            <a:noAutofit/>
          </a:bodyPr>
          <a:lstStyle/>
          <a:p>
            <a:pPr algn="just">
              <a:buClrTx/>
            </a:pPr>
            <a:r>
              <a:rPr lang="es-MX" sz="2000" b="1" dirty="0"/>
              <a:t>La </a:t>
            </a:r>
            <a:r>
              <a:rPr lang="es-MX" sz="2400" b="1" u="sng" dirty="0"/>
              <a:t>presunción de inocencia es un derecho fundamental </a:t>
            </a:r>
            <a:r>
              <a:rPr lang="es-MX" sz="2400" b="1" dirty="0"/>
              <a:t>de observancia obligatoria para todas las autoridades jurisdiccionales por lo que es indiscutible que las autoridades operadoras del sistema nacional anticorrupción en el ámbito de su competencia, deben protegerlo.</a:t>
            </a:r>
            <a:endParaRPr lang="es-MX" sz="2400" dirty="0"/>
          </a:p>
          <a:p>
            <a:pPr algn="just"/>
            <a:endParaRPr lang="es-MX" sz="2400" dirty="0"/>
          </a:p>
          <a:p>
            <a:pPr marL="0" indent="0" algn="just">
              <a:buNone/>
            </a:pPr>
            <a:endParaRPr lang="es-MX" sz="2400" dirty="0"/>
          </a:p>
          <a:p>
            <a:pPr algn="just">
              <a:buClrTx/>
            </a:pPr>
            <a:r>
              <a:rPr lang="es-MX" sz="2400" b="1" dirty="0"/>
              <a:t>Ahora bien, la Suprema Corte de Justicia de la Nación ha establecido que el principio in dubio pro reo forma parte de dicho derecho fundamental en su vertiente de estándar de prueba. </a:t>
            </a:r>
            <a:endParaRPr lang="es-MX" sz="2400" dirty="0"/>
          </a:p>
          <a:p>
            <a:pPr marL="0" indent="0" algn="just">
              <a:buNone/>
            </a:pPr>
            <a:r>
              <a:rPr lang="es-MX" sz="2400" dirty="0"/>
              <a:t> </a:t>
            </a:r>
          </a:p>
        </p:txBody>
      </p:sp>
    </p:spTree>
    <p:extLst>
      <p:ext uri="{BB962C8B-B14F-4D97-AF65-F5344CB8AC3E}">
        <p14:creationId xmlns:p14="http://schemas.microsoft.com/office/powerpoint/2010/main" val="661650052"/>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1_Faceta">
  <a:themeElements>
    <a:clrScheme name="Fac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Angles</Template>
  <TotalTime>478</TotalTime>
  <Words>4634</Words>
  <Application>Microsoft Office PowerPoint</Application>
  <PresentationFormat>Panorámica</PresentationFormat>
  <Paragraphs>165</Paragraphs>
  <Slides>42</Slides>
  <Notes>0</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42</vt:i4>
      </vt:variant>
    </vt:vector>
  </HeadingPairs>
  <TitlesOfParts>
    <vt:vector size="53" baseType="lpstr">
      <vt:lpstr>AR CENA</vt:lpstr>
      <vt:lpstr>Arial</vt:lpstr>
      <vt:lpstr>Calibri</vt:lpstr>
      <vt:lpstr>Century Gothic</vt:lpstr>
      <vt:lpstr>Courier New</vt:lpstr>
      <vt:lpstr>Times New Roman</vt:lpstr>
      <vt:lpstr>Trebuchet MS</vt:lpstr>
      <vt:lpstr>Wingdings</vt:lpstr>
      <vt:lpstr>Wingdings 3</vt:lpstr>
      <vt:lpstr>Faceta</vt:lpstr>
      <vt:lpstr>1_Faceta</vt:lpstr>
      <vt:lpstr>Presentación de PowerPoint</vt:lpstr>
      <vt:lpstr>Presentación de PowerPoint</vt:lpstr>
      <vt:lpstr>PRINCIPIOS DE LOS PROCEDIMIENTOS SANCIONADORES</vt:lpstr>
      <vt:lpstr>LOS PRINCIPIOS DE LOS PROCEDIMIENTOS SANCIONADORES</vt:lpstr>
      <vt:lpstr>Presentación de PowerPoint</vt:lpstr>
      <vt:lpstr>PRESUNCIÓN DE INOCENCIA. (ART 60 Y 111)</vt:lpstr>
      <vt:lpstr>Presentación de PowerPoint</vt:lpstr>
      <vt:lpstr>Presentación de PowerPoint</vt:lpstr>
      <vt:lpstr>IN DUBIO PRO REO. (PRESUNCION DE INOCENCIA DERIVADA)(a. 111) </vt:lpstr>
      <vt:lpstr>Presentación de PowerPoint</vt:lpstr>
      <vt:lpstr>Presentación de PowerPoint</vt:lpstr>
      <vt:lpstr>Presentación de PowerPoint</vt:lpstr>
      <vt:lpstr>EL PRINCIPIO DE LEGALIDAD</vt:lpstr>
      <vt:lpstr>Presentación de PowerPoint</vt:lpstr>
      <vt:lpstr>EL PRINCIPIO DE LEGALIDAD Y LOS TIPOS PUNIBLES EN BLANCO </vt:lpstr>
      <vt:lpstr>EL PRINCIPIO DE LEGALIDAD EN RELACION CON EL DE TIPICIDAD</vt:lpstr>
      <vt:lpstr>Presentación de PowerPoint</vt:lpstr>
      <vt:lpstr>Presentación de PowerPoint</vt:lpstr>
      <vt:lpstr>NORMAS PROCESALES. SON APLICABLES LAS VIGENTES AL MOMENTO DE LLEVARSE A CABO LA ACTUACIÓN RELATIVA, POR LO QUE NO PUEDE ALEGARSE SU APLICACIÓN RETROACTIVA.</vt:lpstr>
      <vt:lpstr>LOS PRINCIPIOS DE TIPICIDAD Y RESERVA DE LEY</vt:lpstr>
      <vt:lpstr>Presentación de PowerPoint</vt:lpstr>
      <vt:lpstr>Presentación de PowerPoint</vt:lpstr>
      <vt:lpstr> EL PRINCIPIO DE CONGRUENCIA Y EXAHUSTIVIDAD(art 90 Y 111)</vt:lpstr>
      <vt:lpstr>Presentación de PowerPoint</vt:lpstr>
      <vt:lpstr>DERECHO A LA PRUEBA. SU RESPETO Y ALCANCE (NOTAS DISTINTIVAS)</vt:lpstr>
      <vt:lpstr>Presentación de PowerPoint</vt:lpstr>
      <vt:lpstr>Presentación de PowerPoint</vt:lpstr>
      <vt:lpstr>EL ALCANCE DEL DERECHO A PROBAR SE RESUME EN LAS SIGUIENTES NOTAS: </vt:lpstr>
      <vt:lpstr>Presentación de PowerPoint</vt:lpstr>
      <vt:lpstr>PRINCIPIO DE IMPARCIALIDAD. (ART 111)</vt:lpstr>
      <vt:lpstr>Presentación de PowerPoint</vt:lpstr>
      <vt:lpstr>EL PRINCIPIO DE IMPARCIALIDAD TIENE EL SIGUIENTE CONTENIDO</vt:lpstr>
      <vt:lpstr>Presentación de PowerPoint</vt:lpstr>
      <vt:lpstr>Presentación de PowerPoint</vt:lpstr>
      <vt:lpstr>Presentación de PowerPoint</vt:lpstr>
      <vt:lpstr>PRINCIPIO DE OBJETIVIDAD</vt:lpstr>
      <vt:lpstr>Presentación de PowerPoint</vt:lpstr>
      <vt:lpstr>Presentación de PowerPoint</vt:lpstr>
      <vt:lpstr>Presentación de PowerPoint</vt:lpstr>
      <vt:lpstr> DE LA PRESCRIPCIÓN</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PRINCIPIOS</dc:title>
  <dc:creator>USUARIO</dc:creator>
  <cp:lastModifiedBy>strc</cp:lastModifiedBy>
  <cp:revision>38</cp:revision>
  <dcterms:created xsi:type="dcterms:W3CDTF">2022-06-17T15:25:45Z</dcterms:created>
  <dcterms:modified xsi:type="dcterms:W3CDTF">2023-11-29T16:03:34Z</dcterms:modified>
</cp:coreProperties>
</file>